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notesSlides/notesSlide30.xml" ContentType="application/vnd.openxmlformats-officedocument.presentationml.notesSlide+xml"/>
  <Override PartName="/ppt/charts/chart20.xml" ContentType="application/vnd.openxmlformats-officedocument.drawingml.chart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charts/chart14.xml" ContentType="application/vnd.openxmlformats-officedocument.drawingml.chart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0.xml" ContentType="application/vnd.openxmlformats-officedocument.drawingml.chart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charts/chart15.xml" ContentType="application/vnd.openxmlformats-officedocument.drawingml.chart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32.xml" ContentType="application/vnd.openxmlformats-officedocument.presentationml.notesSlide+xml"/>
  <Override PartName="/ppt/charts/chart2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charts/chart16.xml" ContentType="application/vnd.openxmlformats-officedocument.drawingml.chart+xml"/>
  <Override PartName="/ppt/notesSlides/notesSlide37.xml" ContentType="application/vnd.openxmlformats-officedocument.presentationml.notesSlide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charts/chart12.xml" ContentType="application/vnd.openxmlformats-officedocument.drawingml.chart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402" r:id="rId2"/>
    <p:sldId id="323" r:id="rId3"/>
    <p:sldId id="324" r:id="rId4"/>
    <p:sldId id="325" r:id="rId5"/>
    <p:sldId id="796" r:id="rId6"/>
    <p:sldId id="797" r:id="rId7"/>
    <p:sldId id="798" r:id="rId8"/>
    <p:sldId id="378" r:id="rId9"/>
    <p:sldId id="799" r:id="rId10"/>
    <p:sldId id="328" r:id="rId11"/>
    <p:sldId id="379" r:id="rId12"/>
    <p:sldId id="303" r:id="rId13"/>
    <p:sldId id="577" r:id="rId14"/>
    <p:sldId id="304" r:id="rId15"/>
    <p:sldId id="646" r:id="rId16"/>
    <p:sldId id="380" r:id="rId17"/>
    <p:sldId id="333" r:id="rId18"/>
    <p:sldId id="334" r:id="rId19"/>
    <p:sldId id="808" r:id="rId20"/>
    <p:sldId id="336" r:id="rId21"/>
    <p:sldId id="337" r:id="rId22"/>
    <p:sldId id="382" r:id="rId23"/>
    <p:sldId id="383" r:id="rId24"/>
    <p:sldId id="381" r:id="rId25"/>
    <p:sldId id="385" r:id="rId26"/>
    <p:sldId id="346" r:id="rId27"/>
    <p:sldId id="347" r:id="rId28"/>
    <p:sldId id="348" r:id="rId29"/>
    <p:sldId id="376" r:id="rId30"/>
    <p:sldId id="377" r:id="rId31"/>
    <p:sldId id="349" r:id="rId32"/>
    <p:sldId id="350" r:id="rId33"/>
    <p:sldId id="353" r:id="rId34"/>
    <p:sldId id="432" r:id="rId35"/>
    <p:sldId id="387" r:id="rId36"/>
    <p:sldId id="357" r:id="rId37"/>
    <p:sldId id="764" r:id="rId38"/>
    <p:sldId id="801" r:id="rId39"/>
    <p:sldId id="802" r:id="rId40"/>
    <p:sldId id="803" r:id="rId41"/>
    <p:sldId id="360" r:id="rId42"/>
    <p:sldId id="811" r:id="rId43"/>
    <p:sldId id="361" r:id="rId44"/>
    <p:sldId id="809" r:id="rId45"/>
    <p:sldId id="363" r:id="rId46"/>
    <p:sldId id="370" r:id="rId47"/>
    <p:sldId id="372" r:id="rId48"/>
    <p:sldId id="374" r:id="rId49"/>
    <p:sldId id="394" r:id="rId50"/>
    <p:sldId id="807" r:id="rId51"/>
    <p:sldId id="806" r:id="rId52"/>
    <p:sldId id="805" r:id="rId53"/>
    <p:sldId id="804" r:id="rId54"/>
    <p:sldId id="395" r:id="rId55"/>
    <p:sldId id="400" r:id="rId56"/>
    <p:sldId id="826" r:id="rId57"/>
    <p:sldId id="827" r:id="rId58"/>
    <p:sldId id="828" r:id="rId59"/>
    <p:sldId id="829" r:id="rId60"/>
    <p:sldId id="830" r:id="rId61"/>
    <p:sldId id="831" r:id="rId62"/>
    <p:sldId id="832" r:id="rId63"/>
    <p:sldId id="833" r:id="rId64"/>
    <p:sldId id="834" r:id="rId65"/>
    <p:sldId id="835" r:id="rId66"/>
    <p:sldId id="836" r:id="rId67"/>
    <p:sldId id="837" r:id="rId68"/>
    <p:sldId id="838" r:id="rId69"/>
    <p:sldId id="839" r:id="rId70"/>
    <p:sldId id="840" r:id="rId71"/>
    <p:sldId id="847" r:id="rId72"/>
    <p:sldId id="848" r:id="rId73"/>
    <p:sldId id="849" r:id="rId74"/>
    <p:sldId id="850" r:id="rId75"/>
    <p:sldId id="851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DOWS%207\Desktop\MICRO\20-21%20series%20ATTAI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DOWS%207\Desktop\MICRO\20-21%20series%20ATTAI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DOWS%207\Desktop\MICRO\20-21%20series%20ATTAI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DOWS%207\Desktop\MICRO\20-21%20series%20ATTAI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 rot="0" spcFirstLastPara="0" vertOverflow="ellipsis" vert="horz" wrap="square" anchor="ctr" anchorCtr="1"/>
          <a:lstStyle/>
          <a:p>
            <a:pPr>
              <a:defRPr lang="en-US" sz="910" b="1" i="0" u="none" strike="noStrike" kern="1200" baseline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defRPr>
            </a:pPr>
            <a:r>
              <a:rPr lang="en-US"/>
              <a:t>Fig. 1:  Distribution of the Different   courses  of the New Curiculum</a:t>
            </a:r>
          </a:p>
        </c:rich>
      </c:tx>
      <c:layout>
        <c:manualLayout>
          <c:xMode val="edge"/>
          <c:yMode val="edge"/>
          <c:x val="0.17508417508417501"/>
          <c:y val="0.81850533807829262"/>
        </c:manualLayout>
      </c:layout>
      <c:spPr>
        <a:noFill/>
        <a:ln w="25752">
          <a:noFill/>
        </a:ln>
      </c:spPr>
    </c:title>
    <c:view3D>
      <c:rotY val="180"/>
      <c:depthPercent val="100"/>
      <c:perspective val="0"/>
    </c:view3D>
    <c:plotArea>
      <c:layout>
        <c:manualLayout>
          <c:layoutTarget val="inner"/>
          <c:xMode val="edge"/>
          <c:yMode val="edge"/>
          <c:x val="0.26262626262626332"/>
          <c:y val="0.28113879003558701"/>
          <c:w val="0.46464646464646497"/>
          <c:h val="0.19572953736654822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Proposed</c:v>
                </c:pt>
              </c:strCache>
            </c:strRef>
          </c:tx>
          <c:spPr>
            <a:solidFill>
              <a:srgbClr val="9999FF"/>
            </a:solidFill>
            <a:ln w="12876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876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3E7-496D-8FF3-E260CB8F7685}"/>
              </c:ext>
            </c:extLst>
          </c:dPt>
          <c:dPt>
            <c:idx val="2"/>
            <c:spPr>
              <a:solidFill>
                <a:srgbClr val="FFFFCC"/>
              </a:solidFill>
              <a:ln w="12876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3E7-496D-8FF3-E260CB8F7685}"/>
              </c:ext>
            </c:extLst>
          </c:dPt>
          <c:dPt>
            <c:idx val="3"/>
            <c:spPr>
              <a:solidFill>
                <a:srgbClr val="CCFFFF"/>
              </a:solidFill>
              <a:ln w="12876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3E7-496D-8FF3-E260CB8F7685}"/>
              </c:ext>
            </c:extLst>
          </c:dPt>
          <c:dPt>
            <c:idx val="4"/>
            <c:spPr>
              <a:solidFill>
                <a:srgbClr val="660066"/>
              </a:solidFill>
              <a:ln w="12876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3E7-496D-8FF3-E260CB8F7685}"/>
              </c:ext>
            </c:extLst>
          </c:dPt>
          <c:dPt>
            <c:idx val="5"/>
            <c:spPr>
              <a:solidFill>
                <a:srgbClr val="FF8080"/>
              </a:solidFill>
              <a:ln w="12876">
                <a:solidFill>
                  <a:srgbClr val="000000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3E7-496D-8FF3-E260CB8F7685}"/>
              </c:ext>
            </c:extLst>
          </c:dPt>
          <c:dLbls>
            <c:delete val="1"/>
          </c:dLbls>
          <c:cat>
            <c:strRef>
              <c:f>Sheet1!$B$1:$G$1</c:f>
              <c:strCache>
                <c:ptCount val="6"/>
                <c:pt idx="0">
                  <c:v>General Studies</c:v>
                </c:pt>
                <c:pt idx="1">
                  <c:v>Applied Science</c:v>
                </c:pt>
                <c:pt idx="2">
                  <c:v>Basic Engg./Tech.</c:v>
                </c:pt>
                <c:pt idx="3">
                  <c:v>Core Engg.</c:v>
                </c:pt>
                <c:pt idx="4">
                  <c:v>Interdisciplinary</c:v>
                </c:pt>
                <c:pt idx="5">
                  <c:v>Elective</c:v>
                </c:pt>
              </c:strCache>
            </c:strRef>
          </c:cat>
          <c:val>
            <c:numRef>
              <c:f>Sheet1!$B$2:$G$2</c:f>
              <c:numCache>
                <c:formatCode>0.00%</c:formatCode>
                <c:ptCount val="6"/>
                <c:pt idx="0">
                  <c:v>7.1400000000000033E-2</c:v>
                </c:pt>
                <c:pt idx="1">
                  <c:v>0.1</c:v>
                </c:pt>
                <c:pt idx="2">
                  <c:v>0.1</c:v>
                </c:pt>
                <c:pt idx="3">
                  <c:v>0.62000000000000921</c:v>
                </c:pt>
                <c:pt idx="4">
                  <c:v>4.7600000000000024E-2</c:v>
                </c:pt>
                <c:pt idx="5">
                  <c:v>4.3299999999999998E-2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C3E7-496D-8FF3-E260CB8F7685}"/>
            </c:ext>
          </c:extLst>
        </c:ser>
        <c:dLbls>
          <c:showCatName val="1"/>
          <c:showPercent val="1"/>
        </c:dLbls>
      </c:pie3DChart>
      <c:spPr>
        <a:solidFill>
          <a:srgbClr val="C0C0C0"/>
        </a:solidFill>
        <a:ln w="12876">
          <a:solidFill>
            <a:srgbClr val="808080"/>
          </a:solidFill>
          <a:prstDash val="solid"/>
        </a:ln>
      </c:spPr>
    </c:plotArea>
    <c:plotVisOnly val="1"/>
    <c:dispBlanksAs val="zero"/>
  </c:chart>
  <c:spPr>
    <a:noFill/>
    <a:ln w="9525" cap="flat" cmpd="sng" algn="ctr">
      <a:noFill/>
      <a:prstDash val="solid"/>
      <a:round/>
    </a:ln>
  </c:spPr>
  <c:txPr>
    <a:bodyPr/>
    <a:lstStyle/>
    <a:p>
      <a:pPr>
        <a:defRPr lang="en-US" sz="860" b="1" i="0" u="none" strike="noStrike" baseline="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</a:defRPr>
      </a:pPr>
      <a:endParaRPr lang="en-US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dLbls>
            <c:showVal val="1"/>
          </c:dLbls>
          <c:cat>
            <c:strRef>
              <c:f>'[Chart in Microsoft Office PowerPoint]Sheet1'!$B$45:$C$45</c:f>
              <c:strCache>
                <c:ptCount val="2"/>
                <c:pt idx="0">
                  <c:v>S R</c:v>
                </c:pt>
                <c:pt idx="1">
                  <c:v>Avg SI</c:v>
                </c:pt>
              </c:strCache>
            </c:strRef>
          </c:cat>
          <c:val>
            <c:numRef>
              <c:f>'[Chart in Microsoft Office PowerPoint]Sheet1'!$B$46:$C$46</c:f>
              <c:numCache>
                <c:formatCode>General</c:formatCode>
                <c:ptCount val="2"/>
                <c:pt idx="0">
                  <c:v>16.45</c:v>
                </c:pt>
                <c:pt idx="1">
                  <c:v>0.441</c:v>
                </c:pt>
              </c:numCache>
            </c:numRef>
          </c:val>
        </c:ser>
        <c:axId val="82613760"/>
        <c:axId val="82615296"/>
      </c:barChart>
      <c:catAx>
        <c:axId val="82613760"/>
        <c:scaling>
          <c:orientation val="minMax"/>
        </c:scaling>
        <c:axPos val="b"/>
        <c:tickLblPos val="nextTo"/>
        <c:crossAx val="82615296"/>
        <c:crosses val="autoZero"/>
        <c:auto val="1"/>
        <c:lblAlgn val="ctr"/>
        <c:lblOffset val="100"/>
      </c:catAx>
      <c:valAx>
        <c:axId val="82615296"/>
        <c:scaling>
          <c:orientation val="minMax"/>
        </c:scaling>
        <c:axPos val="l"/>
        <c:majorGridlines/>
        <c:numFmt formatCode="General" sourceLinked="1"/>
        <c:tickLblPos val="nextTo"/>
        <c:crossAx val="8261376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4"/>
  <c:chart>
    <c:plotArea>
      <c:layout/>
      <c:barChart>
        <c:barDir val="col"/>
        <c:grouping val="clustered"/>
        <c:ser>
          <c:idx val="0"/>
          <c:order val="0"/>
          <c:dLbls>
            <c:showVal val="1"/>
          </c:dLbls>
          <c:cat>
            <c:multiLvlStrRef>
              <c:f>Sheet1!$A$1:$C$2</c:f>
              <c:multiLvlStrCache>
                <c:ptCount val="3"/>
                <c:lvl>
                  <c:pt idx="0">
                    <c:v>(CAYm1) </c:v>
                  </c:pt>
                  <c:pt idx="1">
                    <c:v>(CAYm2) </c:v>
                  </c:pt>
                  <c:pt idx="2">
                    <c:v>(CAYm3) </c:v>
                  </c:pt>
                </c:lvl>
                <c:lvl>
                  <c:pt idx="0">
                    <c:v>2022-23 </c:v>
                  </c:pt>
                  <c:pt idx="1">
                    <c:v>2021-22 </c:v>
                  </c:pt>
                  <c:pt idx="2">
                    <c:v>2020-21 </c:v>
                  </c:pt>
                </c:lvl>
              </c:multiLvlStrCache>
            </c:multiLvlStrRef>
          </c:cat>
          <c:val>
            <c:numRef>
              <c:f>Sheet1!$A$3:$C$3</c:f>
              <c:numCache>
                <c:formatCode>General</c:formatCode>
                <c:ptCount val="3"/>
                <c:pt idx="0">
                  <c:v>1.546</c:v>
                </c:pt>
                <c:pt idx="1">
                  <c:v>2.258</c:v>
                </c:pt>
                <c:pt idx="2">
                  <c:v>4.8579999999999881</c:v>
                </c:pt>
              </c:numCache>
            </c:numRef>
          </c:val>
        </c:ser>
        <c:axId val="82644352"/>
        <c:axId val="80090240"/>
      </c:barChart>
      <c:catAx>
        <c:axId val="82644352"/>
        <c:scaling>
          <c:orientation val="minMax"/>
        </c:scaling>
        <c:axPos val="b"/>
        <c:tickLblPos val="nextTo"/>
        <c:crossAx val="80090240"/>
        <c:crosses val="autoZero"/>
        <c:auto val="1"/>
        <c:lblAlgn val="ctr"/>
        <c:lblOffset val="100"/>
      </c:catAx>
      <c:valAx>
        <c:axId val="80090240"/>
        <c:scaling>
          <c:orientation val="minMax"/>
        </c:scaling>
        <c:axPos val="l"/>
        <c:majorGridlines/>
        <c:numFmt formatCode="General" sourceLinked="1"/>
        <c:tickLblPos val="nextTo"/>
        <c:crossAx val="8264435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"/>
  <c:chart>
    <c:plotArea>
      <c:layout/>
      <c:barChart>
        <c:barDir val="col"/>
        <c:grouping val="clustered"/>
        <c:ser>
          <c:idx val="0"/>
          <c:order val="0"/>
          <c:dLbls>
            <c:showVal val="1"/>
          </c:dLbls>
          <c:cat>
            <c:strRef>
              <c:f>Sheet1!$A$12:$B$12</c:f>
              <c:strCache>
                <c:ptCount val="2"/>
                <c:pt idx="0">
                  <c:v>Average API = (AP1 + AP2 + AP3)/3 </c:v>
                </c:pt>
                <c:pt idx="1">
                  <c:v>Academic Performance Level </c:v>
                </c:pt>
              </c:strCache>
            </c:strRef>
          </c:cat>
          <c:val>
            <c:numRef>
              <c:f>Sheet1!$A$13:$B$13</c:f>
              <c:numCache>
                <c:formatCode>General</c:formatCode>
                <c:ptCount val="2"/>
                <c:pt idx="0">
                  <c:v>2.887</c:v>
                </c:pt>
                <c:pt idx="1">
                  <c:v>7.2169999999999996</c:v>
                </c:pt>
              </c:numCache>
            </c:numRef>
          </c:val>
        </c:ser>
        <c:axId val="80126720"/>
        <c:axId val="80128256"/>
      </c:barChart>
      <c:catAx>
        <c:axId val="80126720"/>
        <c:scaling>
          <c:orientation val="minMax"/>
        </c:scaling>
        <c:axPos val="b"/>
        <c:tickLblPos val="nextTo"/>
        <c:crossAx val="80128256"/>
        <c:crosses val="autoZero"/>
        <c:auto val="1"/>
        <c:lblAlgn val="ctr"/>
        <c:lblOffset val="100"/>
      </c:catAx>
      <c:valAx>
        <c:axId val="80128256"/>
        <c:scaling>
          <c:orientation val="minMax"/>
        </c:scaling>
        <c:axPos val="l"/>
        <c:majorGridlines/>
        <c:numFmt formatCode="General" sourceLinked="1"/>
        <c:tickLblPos val="nextTo"/>
        <c:crossAx val="8012672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cat>
            <c:multiLvlStrRef>
              <c:f>'[Chart in Microsoft Office PowerPoint]Sheet1'!$A$104:$C$105</c:f>
              <c:multiLvlStrCache>
                <c:ptCount val="3"/>
                <c:lvl>
                  <c:pt idx="1">
                    <c:v>(CAYm3) </c:v>
                  </c:pt>
                  <c:pt idx="2">
                    <c:v>(CAYm4) </c:v>
                  </c:pt>
                </c:lvl>
                <c:lvl>
                  <c:pt idx="0">
                    <c:v>2021-22 (CAYm2) </c:v>
                  </c:pt>
                  <c:pt idx="1">
                    <c:v>2020-21  </c:v>
                  </c:pt>
                  <c:pt idx="2">
                    <c:v>2019-20 </c:v>
                  </c:pt>
                </c:lvl>
              </c:multiLvlStrCache>
            </c:multiLvlStrRef>
          </c:cat>
          <c:val>
            <c:numRef>
              <c:f>'[Chart in Microsoft Office PowerPoint]Sheet1'!$A$106:$C$106</c:f>
              <c:numCache>
                <c:formatCode>General</c:formatCode>
                <c:ptCount val="3"/>
                <c:pt idx="0">
                  <c:v>5.0609999999999955</c:v>
                </c:pt>
                <c:pt idx="1">
                  <c:v>5.6219999999999946</c:v>
                </c:pt>
                <c:pt idx="2">
                  <c:v>3.6909999999999998</c:v>
                </c:pt>
              </c:numCache>
            </c:numRef>
          </c:val>
        </c:ser>
        <c:axId val="83974400"/>
        <c:axId val="83980288"/>
      </c:barChart>
      <c:catAx>
        <c:axId val="83974400"/>
        <c:scaling>
          <c:orientation val="minMax"/>
        </c:scaling>
        <c:axPos val="b"/>
        <c:tickLblPos val="nextTo"/>
        <c:crossAx val="83980288"/>
        <c:crosses val="autoZero"/>
        <c:auto val="1"/>
        <c:lblAlgn val="ctr"/>
        <c:lblOffset val="100"/>
      </c:catAx>
      <c:valAx>
        <c:axId val="83980288"/>
        <c:scaling>
          <c:orientation val="minMax"/>
        </c:scaling>
        <c:axPos val="l"/>
        <c:majorGridlines/>
        <c:numFmt formatCode="General" sourceLinked="1"/>
        <c:tickLblPos val="nextTo"/>
        <c:crossAx val="8397440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cat>
            <c:strRef>
              <c:f>'[Chart in Microsoft Office PowerPoint]Sheet1'!$A$114:$B$114</c:f>
              <c:strCache>
                <c:ptCount val="2"/>
                <c:pt idx="0">
                  <c:v>Academic Perf Level</c:v>
                </c:pt>
                <c:pt idx="1">
                  <c:v>Avg API</c:v>
                </c:pt>
              </c:strCache>
            </c:strRef>
          </c:cat>
          <c:val>
            <c:numRef>
              <c:f>'[Chart in Microsoft Office PowerPoint]Sheet1'!$A$115:$B$115</c:f>
              <c:numCache>
                <c:formatCode>General</c:formatCode>
                <c:ptCount val="2"/>
                <c:pt idx="0">
                  <c:v>11.97</c:v>
                </c:pt>
                <c:pt idx="1">
                  <c:v>4.7910000000000004</c:v>
                </c:pt>
              </c:numCache>
            </c:numRef>
          </c:val>
        </c:ser>
        <c:axId val="83991552"/>
        <c:axId val="84001536"/>
      </c:barChart>
      <c:catAx>
        <c:axId val="83991552"/>
        <c:scaling>
          <c:orientation val="minMax"/>
        </c:scaling>
        <c:axPos val="b"/>
        <c:tickLblPos val="nextTo"/>
        <c:crossAx val="84001536"/>
        <c:crosses val="autoZero"/>
        <c:auto val="1"/>
        <c:lblAlgn val="ctr"/>
        <c:lblOffset val="100"/>
      </c:catAx>
      <c:valAx>
        <c:axId val="84001536"/>
        <c:scaling>
          <c:orientation val="minMax"/>
        </c:scaling>
        <c:axPos val="l"/>
        <c:majorGridlines/>
        <c:numFmt formatCode="General" sourceLinked="1"/>
        <c:tickLblPos val="nextTo"/>
        <c:crossAx val="8399155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Sheet1!$A$26</c:f>
              <c:strCache>
                <c:ptCount val="1"/>
                <c:pt idx="0">
                  <c:v>API = X*(Y/Z)  </c:v>
                </c:pt>
              </c:strCache>
            </c:strRef>
          </c:tx>
          <c:dLbls>
            <c:showVal val="1"/>
          </c:dLbls>
          <c:cat>
            <c:multiLvlStrRef>
              <c:f>Sheet1!$B$24:$D$25</c:f>
              <c:multiLvlStrCache>
                <c:ptCount val="3"/>
                <c:lvl>
                  <c:pt idx="0">
                    <c:v>(LYG) </c:v>
                  </c:pt>
                  <c:pt idx="1">
                    <c:v>(LYGm1) </c:v>
                  </c:pt>
                  <c:pt idx="2">
                    <c:v>(LYGm2)  </c:v>
                  </c:pt>
                </c:lvl>
                <c:lvl>
                  <c:pt idx="0">
                    <c:v>2020-21 </c:v>
                  </c:pt>
                  <c:pt idx="1">
                    <c:v> 2019-20 </c:v>
                  </c:pt>
                  <c:pt idx="2">
                    <c:v> 2018-19 </c:v>
                  </c:pt>
                </c:lvl>
              </c:multiLvlStrCache>
            </c:multiLvlStrRef>
          </c:cat>
          <c:val>
            <c:numRef>
              <c:f>Sheet1!$B$26:$D$26</c:f>
              <c:numCache>
                <c:formatCode>General</c:formatCode>
                <c:ptCount val="3"/>
                <c:pt idx="0">
                  <c:v>5.9760000000000026</c:v>
                </c:pt>
                <c:pt idx="1">
                  <c:v>4.8139999999999974</c:v>
                </c:pt>
                <c:pt idx="2">
                  <c:v>4.3890000000000002</c:v>
                </c:pt>
              </c:numCache>
            </c:numRef>
          </c:val>
        </c:ser>
        <c:axId val="84026496"/>
        <c:axId val="84028032"/>
      </c:barChart>
      <c:catAx>
        <c:axId val="84026496"/>
        <c:scaling>
          <c:orientation val="minMax"/>
        </c:scaling>
        <c:axPos val="b"/>
        <c:tickLblPos val="nextTo"/>
        <c:crossAx val="84028032"/>
        <c:crosses val="autoZero"/>
        <c:auto val="1"/>
        <c:lblAlgn val="ctr"/>
        <c:lblOffset val="100"/>
      </c:catAx>
      <c:valAx>
        <c:axId val="84028032"/>
        <c:scaling>
          <c:orientation val="minMax"/>
        </c:scaling>
        <c:axPos val="l"/>
        <c:majorGridlines/>
        <c:numFmt formatCode="General" sourceLinked="1"/>
        <c:tickLblPos val="nextTo"/>
        <c:crossAx val="84026496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dLbls>
            <c:showVal val="1"/>
          </c:dLbls>
          <c:cat>
            <c:strRef>
              <c:f>Sheet1!$A$52:$B$52</c:f>
              <c:strCache>
                <c:ptCount val="2"/>
                <c:pt idx="0">
                  <c:v>Academic Performance Level </c:v>
                </c:pt>
                <c:pt idx="1">
                  <c:v>Average API = (AP1 + AP2 + AP3)/3 </c:v>
                </c:pt>
              </c:strCache>
            </c:strRef>
          </c:cat>
          <c:val>
            <c:numRef>
              <c:f>Sheet1!$A$53:$B$53</c:f>
              <c:numCache>
                <c:formatCode>General</c:formatCode>
                <c:ptCount val="2"/>
                <c:pt idx="0">
                  <c:v>12.648999999999999</c:v>
                </c:pt>
                <c:pt idx="1">
                  <c:v>5.0590000000000002</c:v>
                </c:pt>
              </c:numCache>
            </c:numRef>
          </c:val>
        </c:ser>
        <c:axId val="84040320"/>
        <c:axId val="84054400"/>
      </c:barChart>
      <c:catAx>
        <c:axId val="84040320"/>
        <c:scaling>
          <c:orientation val="minMax"/>
        </c:scaling>
        <c:axPos val="b"/>
        <c:tickLblPos val="nextTo"/>
        <c:crossAx val="84054400"/>
        <c:crosses val="autoZero"/>
        <c:auto val="1"/>
        <c:lblAlgn val="ctr"/>
        <c:lblOffset val="100"/>
      </c:catAx>
      <c:valAx>
        <c:axId val="84054400"/>
        <c:scaling>
          <c:orientation val="minMax"/>
        </c:scaling>
        <c:axPos val="l"/>
        <c:majorGridlines/>
        <c:numFmt formatCode="General" sourceLinked="1"/>
        <c:tickLblPos val="nextTo"/>
        <c:crossAx val="8404032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1"/>
          <c:order val="1"/>
          <c:spPr>
            <a:solidFill>
              <a:srgbClr val="FF0000"/>
            </a:solidFill>
            <a:ln>
              <a:noFill/>
            </a:ln>
            <a:effectLst/>
          </c:spPr>
          <c:cat>
            <c:multiLvlStrRef>
              <c:f>[Sheet8]Sheet8!$B$25:$B$26</c:f>
            </c:multiLvlStrRef>
          </c:cat>
          <c:val>
            <c:numRef>
              <c:f>[Sheet8]Sheet8!$C$25:$C$26</c:f>
            </c:numRef>
          </c:val>
        </c:ser>
        <c:ser>
          <c:idx val="0"/>
          <c:order val="0"/>
          <c:cat>
            <c:strRef>
              <c:f>'[Chart in Microsoft Office PowerPoint]Sheet1'!$A$173:$B$173</c:f>
              <c:strCache>
                <c:ptCount val="2"/>
                <c:pt idx="0">
                  <c:v>Avg placement ratio</c:v>
                </c:pt>
                <c:pt idx="1">
                  <c:v>Ass Point</c:v>
                </c:pt>
              </c:strCache>
            </c:strRef>
          </c:cat>
          <c:val>
            <c:numRef>
              <c:f>'[Chart in Microsoft Office PowerPoint]Sheet1'!$A$174:$B$174</c:f>
              <c:numCache>
                <c:formatCode>General</c:formatCode>
                <c:ptCount val="2"/>
                <c:pt idx="0">
                  <c:v>2.3299999999999987</c:v>
                </c:pt>
                <c:pt idx="1">
                  <c:v>30.213000000000001</c:v>
                </c:pt>
              </c:numCache>
            </c:numRef>
          </c:val>
        </c:ser>
        <c:axId val="84465152"/>
        <c:axId val="84466688"/>
      </c:barChart>
      <c:catAx>
        <c:axId val="84465152"/>
        <c:scaling>
          <c:orientation val="minMax"/>
        </c:scaling>
        <c:axPos val="b"/>
        <c:tickLblPos val="nextTo"/>
        <c:crossAx val="84466688"/>
        <c:crosses val="autoZero"/>
        <c:auto val="1"/>
        <c:lblAlgn val="ctr"/>
        <c:lblOffset val="100"/>
      </c:catAx>
      <c:valAx>
        <c:axId val="84466688"/>
        <c:scaling>
          <c:orientation val="minMax"/>
        </c:scaling>
        <c:axPos val="l"/>
        <c:majorGridlines/>
        <c:numFmt formatCode="General" sourceLinked="1"/>
        <c:tickLblPos val="nextTo"/>
        <c:crossAx val="8446515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"/>
  <c:chart>
    <c:plotArea>
      <c:layout/>
      <c:barChart>
        <c:barDir val="col"/>
        <c:grouping val="clustered"/>
        <c:ser>
          <c:idx val="0"/>
          <c:order val="0"/>
          <c:dLbls>
            <c:showVal val="1"/>
          </c:dLbls>
          <c:cat>
            <c:multiLvlStrRef>
              <c:f>'[Chart in Microsoft Office PowerPoint]Sheet1'!$A$188:$C$189</c:f>
              <c:multiLvlStrCache>
                <c:ptCount val="3"/>
                <c:lvl>
                  <c:pt idx="1">
                    <c:v>(CAYm3) </c:v>
                  </c:pt>
                  <c:pt idx="2">
                    <c:v>(CAYm4) </c:v>
                  </c:pt>
                </c:lvl>
                <c:lvl>
                  <c:pt idx="0">
                    <c:v>2021-22 (CAYm2) </c:v>
                  </c:pt>
                  <c:pt idx="1">
                    <c:v>2020-21  </c:v>
                  </c:pt>
                  <c:pt idx="2">
                    <c:v>2019-20 </c:v>
                  </c:pt>
                </c:lvl>
              </c:multiLvlStrCache>
            </c:multiLvlStrRef>
          </c:cat>
          <c:val>
            <c:numRef>
              <c:f>'[Chart in Microsoft Office PowerPoint]Sheet1'!$A$190:$C$190</c:f>
              <c:numCache>
                <c:formatCode>General</c:formatCode>
                <c:ptCount val="3"/>
                <c:pt idx="0">
                  <c:v>0.7430000000000021</c:v>
                </c:pt>
                <c:pt idx="1">
                  <c:v>0.69000000000000061</c:v>
                </c:pt>
                <c:pt idx="2">
                  <c:v>0.83300000000000063</c:v>
                </c:pt>
              </c:numCache>
            </c:numRef>
          </c:val>
        </c:ser>
        <c:axId val="84494976"/>
        <c:axId val="84509056"/>
      </c:barChart>
      <c:catAx>
        <c:axId val="84494976"/>
        <c:scaling>
          <c:orientation val="minMax"/>
        </c:scaling>
        <c:axPos val="b"/>
        <c:tickLblPos val="nextTo"/>
        <c:crossAx val="84509056"/>
        <c:crosses val="autoZero"/>
        <c:auto val="1"/>
        <c:lblAlgn val="ctr"/>
        <c:lblOffset val="100"/>
      </c:catAx>
      <c:valAx>
        <c:axId val="84509056"/>
        <c:scaling>
          <c:orientation val="minMax"/>
        </c:scaling>
        <c:axPos val="l"/>
        <c:majorGridlines/>
        <c:numFmt formatCode="General" sourceLinked="1"/>
        <c:tickLblPos val="nextTo"/>
        <c:crossAx val="84494976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barChart>
        <c:barDir val="col"/>
        <c:grouping val="clustered"/>
        <c:ser>
          <c:idx val="0"/>
          <c:order val="0"/>
          <c:dLbls>
            <c:showVal val="1"/>
          </c:dLbls>
          <c:cat>
            <c:strRef>
              <c:f>'% INDIRECT ATTA'!$M$10:$M$12</c:f>
              <c:strCache>
                <c:ptCount val="3"/>
                <c:pt idx="0">
                  <c:v>CAY 2023-24</c:v>
                </c:pt>
                <c:pt idx="1">
                  <c:v>CAYm1 2022-23</c:v>
                </c:pt>
                <c:pt idx="2">
                  <c:v>CAYm2 2021-22   </c:v>
                </c:pt>
              </c:strCache>
            </c:strRef>
          </c:cat>
          <c:val>
            <c:numRef>
              <c:f>'% INDIRECT ATTA'!$N$10:$N$12</c:f>
              <c:numCache>
                <c:formatCode>General</c:formatCode>
                <c:ptCount val="3"/>
                <c:pt idx="0">
                  <c:v>23.04</c:v>
                </c:pt>
                <c:pt idx="1">
                  <c:v>20.959999999999987</c:v>
                </c:pt>
                <c:pt idx="2">
                  <c:v>22.610000000000028</c:v>
                </c:pt>
              </c:numCache>
            </c:numRef>
          </c:val>
        </c:ser>
        <c:axId val="84644608"/>
        <c:axId val="84646144"/>
      </c:barChart>
      <c:catAx>
        <c:axId val="84644608"/>
        <c:scaling>
          <c:orientation val="minMax"/>
        </c:scaling>
        <c:axPos val="b"/>
        <c:tickLblPos val="nextTo"/>
        <c:crossAx val="84646144"/>
        <c:crosses val="autoZero"/>
        <c:auto val="1"/>
        <c:lblAlgn val="ctr"/>
        <c:lblOffset val="100"/>
      </c:catAx>
      <c:valAx>
        <c:axId val="84646144"/>
        <c:scaling>
          <c:orientation val="minMax"/>
        </c:scaling>
        <c:axPos val="l"/>
        <c:majorGridlines/>
        <c:numFmt formatCode="General" sourceLinked="1"/>
        <c:tickLblPos val="nextTo"/>
        <c:crossAx val="84644608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Sheet1!$C$1:$C$2</c:f>
              <c:strCache>
                <c:ptCount val="1"/>
                <c:pt idx="0">
                  <c:v>Curriculum credits(% of contribution) </c:v>
                </c:pt>
              </c:strCache>
            </c:strRef>
          </c:tx>
          <c:cat>
            <c:strRef>
              <c:f>Sheet1!$B$3:$B$9</c:f>
              <c:strCache>
                <c:ptCount val="7"/>
                <c:pt idx="0">
                  <c:v>Engg Sciences </c:v>
                </c:pt>
                <c:pt idx="1">
                  <c:v>Humanities &amp; Social sciences </c:v>
                </c:pt>
                <c:pt idx="2">
                  <c:v>Basic Sciences </c:v>
                </c:pt>
                <c:pt idx="3">
                  <c:v>Audit Courses </c:v>
                </c:pt>
                <c:pt idx="4">
                  <c:v>Program Core Courses </c:v>
                </c:pt>
                <c:pt idx="5">
                  <c:v>Specialization path way </c:v>
                </c:pt>
                <c:pt idx="6">
                  <c:v>Internship/Project Courses </c:v>
                </c:pt>
              </c:strCache>
            </c:strRef>
          </c:cat>
          <c:val>
            <c:numRef>
              <c:f>Sheet1!$C$3:$C$9</c:f>
              <c:numCache>
                <c:formatCode>General</c:formatCode>
                <c:ptCount val="7"/>
                <c:pt idx="0">
                  <c:v>6.06</c:v>
                </c:pt>
                <c:pt idx="1">
                  <c:v>3.03</c:v>
                </c:pt>
                <c:pt idx="2">
                  <c:v>9.09</c:v>
                </c:pt>
                <c:pt idx="3">
                  <c:v>6.06</c:v>
                </c:pt>
                <c:pt idx="4">
                  <c:v>45.449999999999996</c:v>
                </c:pt>
                <c:pt idx="5">
                  <c:v>18.18</c:v>
                </c:pt>
                <c:pt idx="6">
                  <c:v>12.12</c:v>
                </c:pt>
              </c:numCache>
            </c:numRef>
          </c:val>
        </c:ser>
        <c:axId val="75012352"/>
        <c:axId val="75026432"/>
      </c:barChart>
      <c:catAx>
        <c:axId val="75012352"/>
        <c:scaling>
          <c:orientation val="minMax"/>
        </c:scaling>
        <c:axPos val="b"/>
        <c:tickLblPos val="nextTo"/>
        <c:crossAx val="75026432"/>
        <c:crosses val="autoZero"/>
        <c:auto val="1"/>
        <c:lblAlgn val="ctr"/>
        <c:lblOffset val="100"/>
      </c:catAx>
      <c:valAx>
        <c:axId val="75026432"/>
        <c:scaling>
          <c:orientation val="minMax"/>
        </c:scaling>
        <c:axPos val="l"/>
        <c:majorGridlines/>
        <c:numFmt formatCode="General" sourceLinked="1"/>
        <c:tickLblPos val="nextTo"/>
        <c:crossAx val="7501235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FACULTY UALIFICATION</c:v>
                </c:pt>
              </c:strCache>
            </c:strRef>
          </c:tx>
          <c:dLbls>
            <c:showVal val="1"/>
          </c:dLbls>
          <c:cat>
            <c:strRef>
              <c:f>Sheet1!$A$2:$A$4</c:f>
              <c:strCache>
                <c:ptCount val="3"/>
                <c:pt idx="0">
                  <c:v>  2023-24 </c:v>
                </c:pt>
                <c:pt idx="1">
                  <c:v>2022-23 </c:v>
                </c:pt>
                <c:pt idx="2">
                  <c:v>2021-22 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22.5</c:v>
                </c:pt>
                <c:pt idx="1">
                  <c:v>25</c:v>
                </c:pt>
                <c:pt idx="2">
                  <c:v>24.25</c:v>
                </c:pt>
              </c:numCache>
            </c:numRef>
          </c:val>
        </c:ser>
        <c:axId val="85093376"/>
        <c:axId val="85115648"/>
      </c:barChart>
      <c:catAx>
        <c:axId val="85093376"/>
        <c:scaling>
          <c:orientation val="minMax"/>
        </c:scaling>
        <c:axPos val="b"/>
        <c:tickLblPos val="nextTo"/>
        <c:crossAx val="85115648"/>
        <c:crosses val="autoZero"/>
        <c:auto val="1"/>
        <c:lblAlgn val="ctr"/>
        <c:lblOffset val="100"/>
      </c:catAx>
      <c:valAx>
        <c:axId val="85115648"/>
        <c:scaling>
          <c:orientation val="minMax"/>
        </c:scaling>
        <c:axPos val="l"/>
        <c:majorGridlines/>
        <c:numFmt formatCode="General" sourceLinked="1"/>
        <c:tickLblPos val="nextTo"/>
        <c:crossAx val="85093376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7"/>
  <c:chart>
    <c:plotArea>
      <c:layout/>
      <c:barChart>
        <c:barDir val="col"/>
        <c:grouping val="clustered"/>
        <c:ser>
          <c:idx val="0"/>
          <c:order val="0"/>
          <c:cat>
            <c:strRef>
              <c:f>Sheet1!$A$54:$C$54</c:f>
              <c:strCache>
                <c:ptCount val="3"/>
                <c:pt idx="0">
                  <c:v>CAY(2023-24)  </c:v>
                </c:pt>
                <c:pt idx="1">
                  <c:v>CAY-M1(2022-21) </c:v>
                </c:pt>
                <c:pt idx="2">
                  <c:v>CAY- M2(2020-21) </c:v>
                </c:pt>
              </c:strCache>
            </c:strRef>
          </c:cat>
          <c:val>
            <c:numRef>
              <c:f>Sheet1!$A$55:$C$55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</c:ser>
        <c:axId val="86300928"/>
        <c:axId val="85131264"/>
      </c:barChart>
      <c:catAx>
        <c:axId val="86300928"/>
        <c:scaling>
          <c:orientation val="minMax"/>
        </c:scaling>
        <c:axPos val="b"/>
        <c:tickLblPos val="nextTo"/>
        <c:crossAx val="85131264"/>
        <c:crosses val="autoZero"/>
        <c:auto val="1"/>
        <c:lblAlgn val="ctr"/>
        <c:lblOffset val="100"/>
      </c:catAx>
      <c:valAx>
        <c:axId val="85131264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baseline="0">
                <a:latin typeface="Times New Roman" pitchFamily="18" charset="0"/>
              </a:defRPr>
            </a:pPr>
            <a:endParaRPr lang="en-US"/>
          </a:p>
        </c:txPr>
        <c:crossAx val="86300928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Sheet1!$B$2</c:f>
              <c:strCache>
                <c:ptCount val="1"/>
                <c:pt idx="0">
                  <c:v>TARGET</c:v>
                </c:pt>
              </c:strCache>
            </c:strRef>
          </c:tx>
          <c:dLbls>
            <c:showVal val="1"/>
          </c:dLbls>
          <c:cat>
            <c:strRef>
              <c:f>Sheet1!$C$1:$L$1</c:f>
              <c:strCache>
                <c:ptCount val="10"/>
                <c:pt idx="0">
                  <c:v>PO1</c:v>
                </c:pt>
                <c:pt idx="1">
                  <c:v>PO2</c:v>
                </c:pt>
                <c:pt idx="2">
                  <c:v>PO3</c:v>
                </c:pt>
                <c:pt idx="3">
                  <c:v>PO4</c:v>
                </c:pt>
                <c:pt idx="4">
                  <c:v>PO5</c:v>
                </c:pt>
                <c:pt idx="5">
                  <c:v>PO6</c:v>
                </c:pt>
                <c:pt idx="6">
                  <c:v>PO7</c:v>
                </c:pt>
                <c:pt idx="7">
                  <c:v>PSO1</c:v>
                </c:pt>
                <c:pt idx="8">
                  <c:v>PSO2</c:v>
                </c:pt>
                <c:pt idx="9">
                  <c:v>PSO3</c:v>
                </c:pt>
              </c:strCache>
            </c:strRef>
          </c:cat>
          <c:val>
            <c:numRef>
              <c:f>Sheet1!$C$2:$L$2</c:f>
              <c:numCache>
                <c:formatCode>General</c:formatCode>
                <c:ptCount val="10"/>
                <c:pt idx="0">
                  <c:v>2.8889999999999998</c:v>
                </c:pt>
                <c:pt idx="1">
                  <c:v>3</c:v>
                </c:pt>
                <c:pt idx="2">
                  <c:v>3</c:v>
                </c:pt>
                <c:pt idx="3">
                  <c:v>2.625</c:v>
                </c:pt>
                <c:pt idx="4">
                  <c:v>1.9000000000000001</c:v>
                </c:pt>
                <c:pt idx="5">
                  <c:v>1.6</c:v>
                </c:pt>
                <c:pt idx="6">
                  <c:v>2.5</c:v>
                </c:pt>
                <c:pt idx="7">
                  <c:v>2.722</c:v>
                </c:pt>
                <c:pt idx="8">
                  <c:v>2.5709999999999997</c:v>
                </c:pt>
                <c:pt idx="9">
                  <c:v>2.714</c:v>
                </c:pt>
              </c:numCache>
            </c:numRef>
          </c:val>
        </c:ser>
        <c:ser>
          <c:idx val="1"/>
          <c:order val="1"/>
          <c:tx>
            <c:strRef>
              <c:f>Sheet1!$B$3</c:f>
              <c:strCache>
                <c:ptCount val="1"/>
                <c:pt idx="0">
                  <c:v>ACHIEVED</c:v>
                </c:pt>
              </c:strCache>
            </c:strRef>
          </c:tx>
          <c:dLbls>
            <c:showVal val="1"/>
          </c:dLbls>
          <c:cat>
            <c:strRef>
              <c:f>Sheet1!$C$1:$L$1</c:f>
              <c:strCache>
                <c:ptCount val="10"/>
                <c:pt idx="0">
                  <c:v>PO1</c:v>
                </c:pt>
                <c:pt idx="1">
                  <c:v>PO2</c:v>
                </c:pt>
                <c:pt idx="2">
                  <c:v>PO3</c:v>
                </c:pt>
                <c:pt idx="3">
                  <c:v>PO4</c:v>
                </c:pt>
                <c:pt idx="4">
                  <c:v>PO5</c:v>
                </c:pt>
                <c:pt idx="5">
                  <c:v>PO6</c:v>
                </c:pt>
                <c:pt idx="6">
                  <c:v>PO7</c:v>
                </c:pt>
                <c:pt idx="7">
                  <c:v>PSO1</c:v>
                </c:pt>
                <c:pt idx="8">
                  <c:v>PSO2</c:v>
                </c:pt>
                <c:pt idx="9">
                  <c:v>PSO3</c:v>
                </c:pt>
              </c:strCache>
            </c:strRef>
          </c:cat>
          <c:val>
            <c:numRef>
              <c:f>Sheet1!$C$3:$L$3</c:f>
              <c:numCache>
                <c:formatCode>General</c:formatCode>
                <c:ptCount val="10"/>
                <c:pt idx="0">
                  <c:v>2.3289999999999997</c:v>
                </c:pt>
                <c:pt idx="1">
                  <c:v>2.5179999999999998</c:v>
                </c:pt>
                <c:pt idx="2">
                  <c:v>2.508</c:v>
                </c:pt>
                <c:pt idx="3">
                  <c:v>2.1970000000000001</c:v>
                </c:pt>
                <c:pt idx="4">
                  <c:v>2.0640000000000001</c:v>
                </c:pt>
                <c:pt idx="5">
                  <c:v>2.2280000000000002</c:v>
                </c:pt>
                <c:pt idx="6">
                  <c:v>2.3209999999999997</c:v>
                </c:pt>
                <c:pt idx="7">
                  <c:v>2.3679999999999999</c:v>
                </c:pt>
                <c:pt idx="8">
                  <c:v>2.1959999999999997</c:v>
                </c:pt>
                <c:pt idx="9">
                  <c:v>2.4059999999999997</c:v>
                </c:pt>
              </c:numCache>
            </c:numRef>
          </c:val>
        </c:ser>
        <c:axId val="86642688"/>
        <c:axId val="86644224"/>
      </c:barChart>
      <c:catAx>
        <c:axId val="86642688"/>
        <c:scaling>
          <c:orientation val="minMax"/>
        </c:scaling>
        <c:axPos val="b"/>
        <c:tickLblPos val="nextTo"/>
        <c:crossAx val="86644224"/>
        <c:crosses val="autoZero"/>
        <c:auto val="1"/>
        <c:lblAlgn val="ctr"/>
        <c:lblOffset val="100"/>
      </c:catAx>
      <c:valAx>
        <c:axId val="86644224"/>
        <c:scaling>
          <c:orientation val="minMax"/>
        </c:scaling>
        <c:axPos val="l"/>
        <c:majorGridlines/>
        <c:numFmt formatCode="General" sourceLinked="1"/>
        <c:tickLblPos val="nextTo"/>
        <c:crossAx val="86642688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"/>
  <c:chart>
    <c:plotArea>
      <c:layout/>
      <c:barChart>
        <c:barDir val="col"/>
        <c:grouping val="clustered"/>
        <c:ser>
          <c:idx val="0"/>
          <c:order val="0"/>
          <c:dLbls>
            <c:showVal val="1"/>
          </c:dLbls>
          <c:cat>
            <c:strRef>
              <c:f>'% ATTAIN DIRECT'!$L$36:$U$36</c:f>
              <c:strCache>
                <c:ptCount val="10"/>
                <c:pt idx="0">
                  <c:v>PO1</c:v>
                </c:pt>
                <c:pt idx="1">
                  <c:v>PO2</c:v>
                </c:pt>
                <c:pt idx="2">
                  <c:v>PO3</c:v>
                </c:pt>
                <c:pt idx="3">
                  <c:v>PO4</c:v>
                </c:pt>
                <c:pt idx="4">
                  <c:v>PO5</c:v>
                </c:pt>
                <c:pt idx="5">
                  <c:v>PO6</c:v>
                </c:pt>
                <c:pt idx="6">
                  <c:v>PO7</c:v>
                </c:pt>
                <c:pt idx="7">
                  <c:v>PSO1</c:v>
                </c:pt>
                <c:pt idx="8">
                  <c:v>PSO2</c:v>
                </c:pt>
                <c:pt idx="9">
                  <c:v>PSO3</c:v>
                </c:pt>
              </c:strCache>
            </c:strRef>
          </c:cat>
          <c:val>
            <c:numRef>
              <c:f>'% ATTAIN DIRECT'!$L$37:$U$37</c:f>
              <c:numCache>
                <c:formatCode>General</c:formatCode>
                <c:ptCount val="10"/>
                <c:pt idx="0">
                  <c:v>2.3289999999999997</c:v>
                </c:pt>
                <c:pt idx="1">
                  <c:v>2.5179999999999998</c:v>
                </c:pt>
                <c:pt idx="2">
                  <c:v>2.508</c:v>
                </c:pt>
                <c:pt idx="3">
                  <c:v>2.1970000000000001</c:v>
                </c:pt>
                <c:pt idx="4">
                  <c:v>2.0640000000000001</c:v>
                </c:pt>
                <c:pt idx="5">
                  <c:v>2.2280000000000002</c:v>
                </c:pt>
                <c:pt idx="6">
                  <c:v>2.3209999999999997</c:v>
                </c:pt>
                <c:pt idx="7">
                  <c:v>2.3679999999999999</c:v>
                </c:pt>
                <c:pt idx="8">
                  <c:v>2.1959999999999997</c:v>
                </c:pt>
                <c:pt idx="9">
                  <c:v>2.4059999999999997</c:v>
                </c:pt>
              </c:numCache>
            </c:numRef>
          </c:val>
        </c:ser>
        <c:axId val="73078272"/>
        <c:axId val="73079808"/>
      </c:barChart>
      <c:catAx>
        <c:axId val="73078272"/>
        <c:scaling>
          <c:orientation val="minMax"/>
        </c:scaling>
        <c:axPos val="b"/>
        <c:tickLblPos val="nextTo"/>
        <c:crossAx val="73079808"/>
        <c:crosses val="autoZero"/>
        <c:auto val="1"/>
        <c:lblAlgn val="ctr"/>
        <c:lblOffset val="100"/>
      </c:catAx>
      <c:valAx>
        <c:axId val="73079808"/>
        <c:scaling>
          <c:orientation val="minMax"/>
        </c:scaling>
        <c:axPos val="l"/>
        <c:majorGridlines/>
        <c:numFmt formatCode="General" sourceLinked="1"/>
        <c:tickLblPos val="nextTo"/>
        <c:crossAx val="7307827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dLbls>
            <c:showVal val="1"/>
          </c:dLbls>
          <c:cat>
            <c:strRef>
              <c:f>'% INDIRECT ATTA'!$C$37:$K$37</c:f>
              <c:strCache>
                <c:ptCount val="9"/>
                <c:pt idx="0">
                  <c:v>PO2</c:v>
                </c:pt>
                <c:pt idx="1">
                  <c:v>PO3</c:v>
                </c:pt>
                <c:pt idx="2">
                  <c:v>PO4</c:v>
                </c:pt>
                <c:pt idx="3">
                  <c:v>PO5</c:v>
                </c:pt>
                <c:pt idx="4">
                  <c:v>PO6</c:v>
                </c:pt>
                <c:pt idx="5">
                  <c:v>PO7</c:v>
                </c:pt>
                <c:pt idx="6">
                  <c:v>PSO1</c:v>
                </c:pt>
                <c:pt idx="7">
                  <c:v>PSO2</c:v>
                </c:pt>
                <c:pt idx="8">
                  <c:v>PSO3</c:v>
                </c:pt>
              </c:strCache>
            </c:strRef>
          </c:cat>
          <c:val>
            <c:numRef>
              <c:f>'% INDIRECT ATTA'!$C$38:$K$38</c:f>
              <c:numCache>
                <c:formatCode>General</c:formatCode>
                <c:ptCount val="9"/>
                <c:pt idx="0">
                  <c:v>2.8249999999999997</c:v>
                </c:pt>
                <c:pt idx="1">
                  <c:v>2.7829999999999999</c:v>
                </c:pt>
                <c:pt idx="2">
                  <c:v>2.548</c:v>
                </c:pt>
                <c:pt idx="3">
                  <c:v>2.5309999999999997</c:v>
                </c:pt>
                <c:pt idx="4">
                  <c:v>2.3379999999999987</c:v>
                </c:pt>
                <c:pt idx="5">
                  <c:v>2.6779999999999999</c:v>
                </c:pt>
                <c:pt idx="6">
                  <c:v>2.702</c:v>
                </c:pt>
                <c:pt idx="7">
                  <c:v>2.5909999999999997</c:v>
                </c:pt>
                <c:pt idx="8">
                  <c:v>2.863</c:v>
                </c:pt>
              </c:numCache>
            </c:numRef>
          </c:val>
        </c:ser>
        <c:axId val="73128192"/>
        <c:axId val="78315520"/>
      </c:barChart>
      <c:catAx>
        <c:axId val="73128192"/>
        <c:scaling>
          <c:orientation val="minMax"/>
        </c:scaling>
        <c:axPos val="b"/>
        <c:tickLblPos val="nextTo"/>
        <c:crossAx val="78315520"/>
        <c:crosses val="autoZero"/>
        <c:auto val="1"/>
        <c:lblAlgn val="ctr"/>
        <c:lblOffset val="100"/>
      </c:catAx>
      <c:valAx>
        <c:axId val="78315520"/>
        <c:scaling>
          <c:orientation val="minMax"/>
        </c:scaling>
        <c:axPos val="l"/>
        <c:majorGridlines/>
        <c:numFmt formatCode="General" sourceLinked="1"/>
        <c:tickLblPos val="nextTo"/>
        <c:crossAx val="7312819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0261329833770765"/>
          <c:y val="7.4548702245552642E-2"/>
          <c:w val="0.87794225721785002"/>
          <c:h val="0.79822506561679785"/>
        </c:manualLayout>
      </c:layout>
      <c:barChart>
        <c:barDir val="col"/>
        <c:grouping val="clustered"/>
        <c:ser>
          <c:idx val="0"/>
          <c:order val="0"/>
          <c:dLbls>
            <c:showVal val="1"/>
          </c:dLbls>
          <c:cat>
            <c:strRef>
              <c:f>'[Chart in Microsoft Office PowerPoint]Sheet1'!$A$1:$J$1</c:f>
              <c:strCache>
                <c:ptCount val="10"/>
                <c:pt idx="0">
                  <c:v>PO1</c:v>
                </c:pt>
                <c:pt idx="1">
                  <c:v>PO2</c:v>
                </c:pt>
                <c:pt idx="2">
                  <c:v>PO3</c:v>
                </c:pt>
                <c:pt idx="3">
                  <c:v>PO4</c:v>
                </c:pt>
                <c:pt idx="4">
                  <c:v>PO5</c:v>
                </c:pt>
                <c:pt idx="5">
                  <c:v>PO6</c:v>
                </c:pt>
                <c:pt idx="6">
                  <c:v>PO7</c:v>
                </c:pt>
                <c:pt idx="7">
                  <c:v>PSO1</c:v>
                </c:pt>
                <c:pt idx="8">
                  <c:v>PSO2</c:v>
                </c:pt>
                <c:pt idx="9">
                  <c:v>PSO3</c:v>
                </c:pt>
              </c:strCache>
            </c:strRef>
          </c:cat>
          <c:val>
            <c:numRef>
              <c:f>'[Chart in Microsoft Office PowerPoint]Sheet1'!$A$2:$J$2</c:f>
              <c:numCache>
                <c:formatCode>General</c:formatCode>
                <c:ptCount val="10"/>
                <c:pt idx="0">
                  <c:v>2.3289999999999997</c:v>
                </c:pt>
                <c:pt idx="1">
                  <c:v>2.5179999999999998</c:v>
                </c:pt>
                <c:pt idx="2">
                  <c:v>2.508</c:v>
                </c:pt>
                <c:pt idx="3">
                  <c:v>2.1970000000000001</c:v>
                </c:pt>
                <c:pt idx="4">
                  <c:v>2.0640000000000001</c:v>
                </c:pt>
                <c:pt idx="5">
                  <c:v>2.2280000000000002</c:v>
                </c:pt>
                <c:pt idx="6">
                  <c:v>2.3209999999999997</c:v>
                </c:pt>
                <c:pt idx="7">
                  <c:v>2.3679999999999999</c:v>
                </c:pt>
                <c:pt idx="8">
                  <c:v>2.1959999999999997</c:v>
                </c:pt>
                <c:pt idx="9">
                  <c:v>2.4059999999999997</c:v>
                </c:pt>
              </c:numCache>
            </c:numRef>
          </c:val>
        </c:ser>
        <c:axId val="78528512"/>
        <c:axId val="78530048"/>
      </c:barChart>
      <c:catAx>
        <c:axId val="78528512"/>
        <c:scaling>
          <c:orientation val="minMax"/>
        </c:scaling>
        <c:axPos val="b"/>
        <c:tickLblPos val="nextTo"/>
        <c:crossAx val="78530048"/>
        <c:crosses val="autoZero"/>
        <c:auto val="1"/>
        <c:lblAlgn val="ctr"/>
        <c:lblOffset val="100"/>
      </c:catAx>
      <c:valAx>
        <c:axId val="78530048"/>
        <c:scaling>
          <c:orientation val="minMax"/>
        </c:scaling>
        <c:axPos val="l"/>
        <c:majorGridlines/>
        <c:numFmt formatCode="General" sourceLinked="1"/>
        <c:tickLblPos val="nextTo"/>
        <c:crossAx val="78528512"/>
        <c:crosses val="autoZero"/>
        <c:crossBetween val="between"/>
      </c:valAx>
    </c:plotArea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dLbls>
            <c:showVal val="1"/>
          </c:dLbls>
          <c:cat>
            <c:strRef>
              <c:f>'[Chart in Microsoft Office PowerPoint]Sheet1'!$A$31:$F$31</c:f>
              <c:strCache>
                <c:ptCount val="6"/>
                <c:pt idx="0">
                  <c:v>2023-24(CAY)</c:v>
                </c:pt>
                <c:pt idx="1">
                  <c:v>2022-23(CAYm1)</c:v>
                </c:pt>
                <c:pt idx="2">
                  <c:v>2021-22(CAYm2)</c:v>
                </c:pt>
                <c:pt idx="3">
                  <c:v>2020-21(CAYm3)</c:v>
                </c:pt>
                <c:pt idx="4">
                  <c:v>2019-20(CAYm4)</c:v>
                </c:pt>
                <c:pt idx="5">
                  <c:v>2018-19(CAYm5)</c:v>
                </c:pt>
              </c:strCache>
            </c:strRef>
          </c:cat>
          <c:val>
            <c:numRef>
              <c:f>'[Chart in Microsoft Office PowerPoint]Sheet1'!$A$32:$F$32</c:f>
              <c:numCache>
                <c:formatCode>General</c:formatCode>
                <c:ptCount val="6"/>
                <c:pt idx="0">
                  <c:v>62</c:v>
                </c:pt>
                <c:pt idx="1">
                  <c:v>59</c:v>
                </c:pt>
                <c:pt idx="2">
                  <c:v>47</c:v>
                </c:pt>
                <c:pt idx="3">
                  <c:v>64</c:v>
                </c:pt>
                <c:pt idx="4">
                  <c:v>58</c:v>
                </c:pt>
                <c:pt idx="5">
                  <c:v>61</c:v>
                </c:pt>
              </c:numCache>
            </c:numRef>
          </c:val>
        </c:ser>
        <c:axId val="78821248"/>
        <c:axId val="78822784"/>
      </c:barChart>
      <c:catAx>
        <c:axId val="78821248"/>
        <c:scaling>
          <c:orientation val="minMax"/>
        </c:scaling>
        <c:axPos val="b"/>
        <c:tickLblPos val="nextTo"/>
        <c:crossAx val="78822784"/>
        <c:crosses val="autoZero"/>
        <c:auto val="1"/>
        <c:lblAlgn val="ctr"/>
        <c:lblOffset val="100"/>
      </c:catAx>
      <c:valAx>
        <c:axId val="78822784"/>
        <c:scaling>
          <c:orientation val="minMax"/>
        </c:scaling>
        <c:axPos val="l"/>
        <c:majorGridlines/>
        <c:numFmt formatCode="General" sourceLinked="1"/>
        <c:tickLblPos val="nextTo"/>
        <c:crossAx val="78821248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dLbls>
            <c:showVal val="1"/>
          </c:dLbls>
          <c:cat>
            <c:strRef>
              <c:f>'[Chart in Microsoft Office PowerPoint]Sheet1'!$A$40:$C$40</c:f>
              <c:strCache>
                <c:ptCount val="3"/>
                <c:pt idx="0">
                  <c:v>LGY</c:v>
                </c:pt>
                <c:pt idx="1">
                  <c:v>LYGm1</c:v>
                </c:pt>
                <c:pt idx="2">
                  <c:v>LYGm2</c:v>
                </c:pt>
              </c:strCache>
            </c:strRef>
          </c:cat>
          <c:val>
            <c:numRef>
              <c:f>'[Chart in Microsoft Office PowerPoint]Sheet1'!$A$41:$C$41</c:f>
              <c:numCache>
                <c:formatCode>General</c:formatCode>
                <c:ptCount val="3"/>
                <c:pt idx="0">
                  <c:v>0.26500000000000001</c:v>
                </c:pt>
                <c:pt idx="1">
                  <c:v>0.18900000000000056</c:v>
                </c:pt>
                <c:pt idx="2">
                  <c:v>0.114</c:v>
                </c:pt>
              </c:numCache>
            </c:numRef>
          </c:val>
        </c:ser>
        <c:axId val="79987072"/>
        <c:axId val="79988608"/>
      </c:barChart>
      <c:catAx>
        <c:axId val="79987072"/>
        <c:scaling>
          <c:orientation val="minMax"/>
        </c:scaling>
        <c:axPos val="b"/>
        <c:tickLblPos val="nextTo"/>
        <c:crossAx val="79988608"/>
        <c:crosses val="autoZero"/>
        <c:auto val="1"/>
        <c:lblAlgn val="ctr"/>
        <c:lblOffset val="100"/>
      </c:catAx>
      <c:valAx>
        <c:axId val="79988608"/>
        <c:scaling>
          <c:orientation val="minMax"/>
        </c:scaling>
        <c:axPos val="l"/>
        <c:majorGridlines/>
        <c:numFmt formatCode="General" sourceLinked="1"/>
        <c:tickLblPos val="nextTo"/>
        <c:crossAx val="7998707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dLbls>
            <c:showVal val="1"/>
          </c:dLbls>
          <c:cat>
            <c:strRef>
              <c:f>'[Chart in Microsoft Office PowerPoint]Sheet1'!$B$45:$C$45</c:f>
              <c:strCache>
                <c:ptCount val="2"/>
                <c:pt idx="0">
                  <c:v>S R</c:v>
                </c:pt>
                <c:pt idx="1">
                  <c:v>Avg SI</c:v>
                </c:pt>
              </c:strCache>
            </c:strRef>
          </c:cat>
          <c:val>
            <c:numRef>
              <c:f>'[Chart in Microsoft Office PowerPoint]Sheet1'!$B$46:$C$46</c:f>
              <c:numCache>
                <c:formatCode>General</c:formatCode>
                <c:ptCount val="2"/>
                <c:pt idx="0">
                  <c:v>7.57</c:v>
                </c:pt>
                <c:pt idx="1">
                  <c:v>0.18900000000000056</c:v>
                </c:pt>
              </c:numCache>
            </c:numRef>
          </c:val>
        </c:ser>
        <c:axId val="80016896"/>
        <c:axId val="80018432"/>
      </c:barChart>
      <c:catAx>
        <c:axId val="80016896"/>
        <c:scaling>
          <c:orientation val="minMax"/>
        </c:scaling>
        <c:axPos val="b"/>
        <c:tickLblPos val="nextTo"/>
        <c:crossAx val="80018432"/>
        <c:crosses val="autoZero"/>
        <c:auto val="1"/>
        <c:lblAlgn val="ctr"/>
        <c:lblOffset val="100"/>
      </c:catAx>
      <c:valAx>
        <c:axId val="80018432"/>
        <c:scaling>
          <c:orientation val="minMax"/>
        </c:scaling>
        <c:axPos val="l"/>
        <c:majorGridlines/>
        <c:numFmt formatCode="General" sourceLinked="1"/>
        <c:tickLblPos val="nextTo"/>
        <c:crossAx val="80016896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dLbls>
            <c:showVal val="1"/>
          </c:dLbls>
          <c:cat>
            <c:strRef>
              <c:f>'[Chart in Microsoft Office PowerPoint]Sheet1'!$A$40:$C$40</c:f>
              <c:strCache>
                <c:ptCount val="3"/>
                <c:pt idx="0">
                  <c:v>LGY</c:v>
                </c:pt>
                <c:pt idx="1">
                  <c:v>LYGm1</c:v>
                </c:pt>
                <c:pt idx="2">
                  <c:v>LYGm2</c:v>
                </c:pt>
              </c:strCache>
            </c:strRef>
          </c:cat>
          <c:val>
            <c:numRef>
              <c:f>'[Chart in Microsoft Office PowerPoint]Sheet1'!$A$41:$C$41</c:f>
              <c:numCache>
                <c:formatCode>General</c:formatCode>
                <c:ptCount val="3"/>
                <c:pt idx="0">
                  <c:v>0.54600000000000004</c:v>
                </c:pt>
                <c:pt idx="1">
                  <c:v>0.34400000000000008</c:v>
                </c:pt>
                <c:pt idx="2">
                  <c:v>0.34400000000000008</c:v>
                </c:pt>
              </c:numCache>
            </c:numRef>
          </c:val>
        </c:ser>
        <c:axId val="82305408"/>
        <c:axId val="82306944"/>
      </c:barChart>
      <c:catAx>
        <c:axId val="82305408"/>
        <c:scaling>
          <c:orientation val="minMax"/>
        </c:scaling>
        <c:axPos val="b"/>
        <c:tickLblPos val="nextTo"/>
        <c:crossAx val="82306944"/>
        <c:crosses val="autoZero"/>
        <c:auto val="1"/>
        <c:lblAlgn val="ctr"/>
        <c:lblOffset val="100"/>
      </c:catAx>
      <c:valAx>
        <c:axId val="82306944"/>
        <c:scaling>
          <c:orientation val="minMax"/>
        </c:scaling>
        <c:axPos val="l"/>
        <c:majorGridlines/>
        <c:numFmt formatCode="General" sourceLinked="1"/>
        <c:tickLblPos val="nextTo"/>
        <c:crossAx val="82305408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E8A725-B1D8-4180-B17C-DDC72C371457}" type="doc">
      <dgm:prSet loTypeId="urn:microsoft.com/office/officeart/2005/8/layout/process4" loCatId="process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6CC73F79-B61F-4B6C-8A27-A96F18DCE708}">
      <dgm:prSet phldrT="[Text]" custT="1"/>
      <dgm:spPr>
        <a:solidFill>
          <a:srgbClr val="92D050"/>
        </a:solidFill>
        <a:ln w="38100">
          <a:solidFill>
            <a:schemeClr val="bg1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n-US" sz="3200" b="1" dirty="0">
              <a:solidFill>
                <a:srgbClr val="002060"/>
              </a:solidFill>
              <a:latin typeface="Cambria" panose="02040503050406030204" pitchFamily="18" charset="0"/>
            </a:rPr>
            <a:t>OBC </a:t>
          </a:r>
        </a:p>
        <a:p>
          <a:pPr>
            <a:lnSpc>
              <a:spcPct val="100000"/>
            </a:lnSpc>
          </a:pPr>
          <a:r>
            <a:rPr lang="en-US" sz="2800" b="1" dirty="0">
              <a:solidFill>
                <a:srgbClr val="002060"/>
              </a:solidFill>
              <a:latin typeface="Cambria" panose="02040503050406030204" pitchFamily="18" charset="0"/>
            </a:rPr>
            <a:t>(Curriculum) </a:t>
          </a:r>
        </a:p>
      </dgm:t>
    </dgm:pt>
    <dgm:pt modelId="{3FC835A3-F243-4BCC-BACA-6BEC36F06503}" type="parTrans" cxnId="{05268B7C-D788-479A-9DD6-003F50515CEF}">
      <dgm:prSet/>
      <dgm:spPr/>
      <dgm:t>
        <a:bodyPr/>
        <a:lstStyle/>
        <a:p>
          <a:endParaRPr lang="en-US"/>
        </a:p>
      </dgm:t>
    </dgm:pt>
    <dgm:pt modelId="{D9D090DC-5FC2-4197-8021-956E7532192C}" type="sibTrans" cxnId="{05268B7C-D788-479A-9DD6-003F50515CEF}">
      <dgm:prSet/>
      <dgm:spPr/>
      <dgm:t>
        <a:bodyPr/>
        <a:lstStyle/>
        <a:p>
          <a:endParaRPr lang="en-US"/>
        </a:p>
      </dgm:t>
    </dgm:pt>
    <dgm:pt modelId="{A4FDDBD0-D2A8-4822-B5AE-22F192FD777D}">
      <dgm:prSet phldrT="[Text]" custT="1"/>
      <dgm:spPr>
        <a:solidFill>
          <a:schemeClr val="accent4">
            <a:lumMod val="60000"/>
            <a:lumOff val="40000"/>
          </a:schemeClr>
        </a:solidFill>
        <a:ln w="38100">
          <a:solidFill>
            <a:schemeClr val="bg1"/>
          </a:solidFill>
        </a:ln>
      </dgm:spPr>
      <dgm:t>
        <a:bodyPr/>
        <a:lstStyle/>
        <a:p>
          <a:pPr marL="0">
            <a:lnSpc>
              <a:spcPct val="100000"/>
            </a:lnSpc>
            <a:spcAft>
              <a:spcPts val="0"/>
            </a:spcAft>
          </a:pPr>
          <a:r>
            <a:rPr lang="en-US" sz="2800" b="1" dirty="0">
              <a:solidFill>
                <a:srgbClr val="002060"/>
              </a:solidFill>
              <a:latin typeface="Cambria" panose="02040503050406030204" pitchFamily="18" charset="0"/>
            </a:rPr>
            <a:t>OBTL</a:t>
          </a:r>
        </a:p>
        <a:p>
          <a:pPr marL="0">
            <a:lnSpc>
              <a:spcPct val="100000"/>
            </a:lnSpc>
            <a:spcAft>
              <a:spcPts val="0"/>
            </a:spcAft>
          </a:pPr>
          <a:r>
            <a:rPr lang="en-US" sz="2400" b="1" dirty="0">
              <a:solidFill>
                <a:srgbClr val="002060"/>
              </a:solidFill>
              <a:latin typeface="Cambria" panose="02040503050406030204" pitchFamily="18" charset="0"/>
            </a:rPr>
            <a:t>(Teaching Learning)</a:t>
          </a:r>
        </a:p>
      </dgm:t>
    </dgm:pt>
    <dgm:pt modelId="{9C6A7744-A01D-4A66-AE3D-6533C3833241}" type="parTrans" cxnId="{C798D5F3-BE1F-4F95-A91D-F38686579957}">
      <dgm:prSet/>
      <dgm:spPr/>
      <dgm:t>
        <a:bodyPr/>
        <a:lstStyle/>
        <a:p>
          <a:endParaRPr lang="en-US"/>
        </a:p>
      </dgm:t>
    </dgm:pt>
    <dgm:pt modelId="{45E06BEC-0145-40C4-8CA1-F30EDE2424D4}" type="sibTrans" cxnId="{C798D5F3-BE1F-4F95-A91D-F38686579957}">
      <dgm:prSet/>
      <dgm:spPr/>
      <dgm:t>
        <a:bodyPr/>
        <a:lstStyle/>
        <a:p>
          <a:endParaRPr lang="en-US"/>
        </a:p>
      </dgm:t>
    </dgm:pt>
    <dgm:pt modelId="{3FD8DDFF-BB7E-4C49-A02C-7E07F92F1DE9}">
      <dgm:prSet phldrT="[Text]" custT="1"/>
      <dgm:spPr>
        <a:solidFill>
          <a:schemeClr val="bg1">
            <a:lumMod val="75000"/>
          </a:schemeClr>
        </a:solidFill>
        <a:ln w="38100">
          <a:solidFill>
            <a:schemeClr val="bg1"/>
          </a:solidFill>
        </a:ln>
      </dgm:spPr>
      <dgm:t>
        <a:bodyPr/>
        <a:lstStyle/>
        <a:p>
          <a:r>
            <a:rPr lang="en-US" sz="3200" b="1" dirty="0">
              <a:solidFill>
                <a:srgbClr val="002060"/>
              </a:solidFill>
              <a:latin typeface="Cambria" panose="02040503050406030204" pitchFamily="18" charset="0"/>
            </a:rPr>
            <a:t>OBA (Assessment) </a:t>
          </a:r>
        </a:p>
      </dgm:t>
    </dgm:pt>
    <dgm:pt modelId="{9852189F-392C-41D8-A7C6-4FCD1DF1E3E4}" type="parTrans" cxnId="{D6A72147-924E-4F57-AD18-48C6F0BB328F}">
      <dgm:prSet/>
      <dgm:spPr/>
      <dgm:t>
        <a:bodyPr/>
        <a:lstStyle/>
        <a:p>
          <a:endParaRPr lang="en-US"/>
        </a:p>
      </dgm:t>
    </dgm:pt>
    <dgm:pt modelId="{283D902A-46D0-4915-99B6-69E08834021C}" type="sibTrans" cxnId="{D6A72147-924E-4F57-AD18-48C6F0BB328F}">
      <dgm:prSet/>
      <dgm:spPr/>
      <dgm:t>
        <a:bodyPr/>
        <a:lstStyle/>
        <a:p>
          <a:endParaRPr lang="en-US"/>
        </a:p>
      </dgm:t>
    </dgm:pt>
    <dgm:pt modelId="{5D7116AD-479D-4A01-8472-D71D926CB221}" type="pres">
      <dgm:prSet presAssocID="{2FE8A725-B1D8-4180-B17C-DDC72C37145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4AD97B4-86CB-4BA9-A2A5-E27948EF6456}" type="pres">
      <dgm:prSet presAssocID="{3FD8DDFF-BB7E-4C49-A02C-7E07F92F1DE9}" presName="boxAndChildren" presStyleCnt="0"/>
      <dgm:spPr/>
    </dgm:pt>
    <dgm:pt modelId="{08A01B0E-3E2D-4492-AAA5-6452CFAC3C9D}" type="pres">
      <dgm:prSet presAssocID="{3FD8DDFF-BB7E-4C49-A02C-7E07F92F1DE9}" presName="parentTextBox" presStyleLbl="node1" presStyleIdx="0" presStyleCnt="3" custScaleY="134836"/>
      <dgm:spPr/>
      <dgm:t>
        <a:bodyPr/>
        <a:lstStyle/>
        <a:p>
          <a:endParaRPr lang="en-US"/>
        </a:p>
      </dgm:t>
    </dgm:pt>
    <dgm:pt modelId="{B9CE3A7B-D2A1-4241-AAA7-202631F91FE4}" type="pres">
      <dgm:prSet presAssocID="{45E06BEC-0145-40C4-8CA1-F30EDE2424D4}" presName="sp" presStyleCnt="0"/>
      <dgm:spPr/>
    </dgm:pt>
    <dgm:pt modelId="{F1B65A97-1049-4CEA-85C9-F44336D15D23}" type="pres">
      <dgm:prSet presAssocID="{A4FDDBD0-D2A8-4822-B5AE-22F192FD777D}" presName="arrowAndChildren" presStyleCnt="0"/>
      <dgm:spPr/>
    </dgm:pt>
    <dgm:pt modelId="{FD9CAAAF-9CAE-4A42-AF00-C12C4566B062}" type="pres">
      <dgm:prSet presAssocID="{A4FDDBD0-D2A8-4822-B5AE-22F192FD777D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63A7C224-F491-4328-849E-AE085748679B}" type="pres">
      <dgm:prSet presAssocID="{D9D090DC-5FC2-4197-8021-956E7532192C}" presName="sp" presStyleCnt="0"/>
      <dgm:spPr/>
    </dgm:pt>
    <dgm:pt modelId="{FE32B542-640A-4D57-B02D-55E1C2B8302A}" type="pres">
      <dgm:prSet presAssocID="{6CC73F79-B61F-4B6C-8A27-A96F18DCE708}" presName="arrowAndChildren" presStyleCnt="0"/>
      <dgm:spPr/>
    </dgm:pt>
    <dgm:pt modelId="{3D215166-5150-4D11-A0C5-0A394CD4924D}" type="pres">
      <dgm:prSet presAssocID="{6CC73F79-B61F-4B6C-8A27-A96F18DCE708}" presName="parentTextArrow" presStyleLbl="node1" presStyleIdx="2" presStyleCnt="3"/>
      <dgm:spPr/>
      <dgm:t>
        <a:bodyPr/>
        <a:lstStyle/>
        <a:p>
          <a:endParaRPr lang="en-US"/>
        </a:p>
      </dgm:t>
    </dgm:pt>
  </dgm:ptLst>
  <dgm:cxnLst>
    <dgm:cxn modelId="{FA689AB3-85AD-4F1F-AD18-1B53BB2C347E}" type="presOf" srcId="{A4FDDBD0-D2A8-4822-B5AE-22F192FD777D}" destId="{FD9CAAAF-9CAE-4A42-AF00-C12C4566B062}" srcOrd="0" destOrd="0" presId="urn:microsoft.com/office/officeart/2005/8/layout/process4"/>
    <dgm:cxn modelId="{05268B7C-D788-479A-9DD6-003F50515CEF}" srcId="{2FE8A725-B1D8-4180-B17C-DDC72C371457}" destId="{6CC73F79-B61F-4B6C-8A27-A96F18DCE708}" srcOrd="0" destOrd="0" parTransId="{3FC835A3-F243-4BCC-BACA-6BEC36F06503}" sibTransId="{D9D090DC-5FC2-4197-8021-956E7532192C}"/>
    <dgm:cxn modelId="{C798D5F3-BE1F-4F95-A91D-F38686579957}" srcId="{2FE8A725-B1D8-4180-B17C-DDC72C371457}" destId="{A4FDDBD0-D2A8-4822-B5AE-22F192FD777D}" srcOrd="1" destOrd="0" parTransId="{9C6A7744-A01D-4A66-AE3D-6533C3833241}" sibTransId="{45E06BEC-0145-40C4-8CA1-F30EDE2424D4}"/>
    <dgm:cxn modelId="{54A0E075-86E2-4F42-8DC1-F2CD8C49541D}" type="presOf" srcId="{2FE8A725-B1D8-4180-B17C-DDC72C371457}" destId="{5D7116AD-479D-4A01-8472-D71D926CB221}" srcOrd="0" destOrd="0" presId="urn:microsoft.com/office/officeart/2005/8/layout/process4"/>
    <dgm:cxn modelId="{F8407560-56A8-4EC3-947C-F86F3FC6E237}" type="presOf" srcId="{3FD8DDFF-BB7E-4C49-A02C-7E07F92F1DE9}" destId="{08A01B0E-3E2D-4492-AAA5-6452CFAC3C9D}" srcOrd="0" destOrd="0" presId="urn:microsoft.com/office/officeart/2005/8/layout/process4"/>
    <dgm:cxn modelId="{4EC26BBF-4F45-41FB-9CEE-BA5D0D1A9267}" type="presOf" srcId="{6CC73F79-B61F-4B6C-8A27-A96F18DCE708}" destId="{3D215166-5150-4D11-A0C5-0A394CD4924D}" srcOrd="0" destOrd="0" presId="urn:microsoft.com/office/officeart/2005/8/layout/process4"/>
    <dgm:cxn modelId="{D6A72147-924E-4F57-AD18-48C6F0BB328F}" srcId="{2FE8A725-B1D8-4180-B17C-DDC72C371457}" destId="{3FD8DDFF-BB7E-4C49-A02C-7E07F92F1DE9}" srcOrd="2" destOrd="0" parTransId="{9852189F-392C-41D8-A7C6-4FCD1DF1E3E4}" sibTransId="{283D902A-46D0-4915-99B6-69E08834021C}"/>
    <dgm:cxn modelId="{85E10EF3-A905-4740-B48D-015AC0230F5D}" type="presParOf" srcId="{5D7116AD-479D-4A01-8472-D71D926CB221}" destId="{24AD97B4-86CB-4BA9-A2A5-E27948EF6456}" srcOrd="0" destOrd="0" presId="urn:microsoft.com/office/officeart/2005/8/layout/process4"/>
    <dgm:cxn modelId="{BFFC0661-CACD-4468-85A8-51DB70EA5992}" type="presParOf" srcId="{24AD97B4-86CB-4BA9-A2A5-E27948EF6456}" destId="{08A01B0E-3E2D-4492-AAA5-6452CFAC3C9D}" srcOrd="0" destOrd="0" presId="urn:microsoft.com/office/officeart/2005/8/layout/process4"/>
    <dgm:cxn modelId="{579A86BF-37C1-4092-9A44-252370F62152}" type="presParOf" srcId="{5D7116AD-479D-4A01-8472-D71D926CB221}" destId="{B9CE3A7B-D2A1-4241-AAA7-202631F91FE4}" srcOrd="1" destOrd="0" presId="urn:microsoft.com/office/officeart/2005/8/layout/process4"/>
    <dgm:cxn modelId="{6CCFB6BB-62CE-4870-A1FE-11E9B5ABF703}" type="presParOf" srcId="{5D7116AD-479D-4A01-8472-D71D926CB221}" destId="{F1B65A97-1049-4CEA-85C9-F44336D15D23}" srcOrd="2" destOrd="0" presId="urn:microsoft.com/office/officeart/2005/8/layout/process4"/>
    <dgm:cxn modelId="{89424D38-625E-47C6-96A4-05C01F3A25F6}" type="presParOf" srcId="{F1B65A97-1049-4CEA-85C9-F44336D15D23}" destId="{FD9CAAAF-9CAE-4A42-AF00-C12C4566B062}" srcOrd="0" destOrd="0" presId="urn:microsoft.com/office/officeart/2005/8/layout/process4"/>
    <dgm:cxn modelId="{699677E7-2C0D-4DA6-9AC5-9C39AD262C86}" type="presParOf" srcId="{5D7116AD-479D-4A01-8472-D71D926CB221}" destId="{63A7C224-F491-4328-849E-AE085748679B}" srcOrd="3" destOrd="0" presId="urn:microsoft.com/office/officeart/2005/8/layout/process4"/>
    <dgm:cxn modelId="{61BB9F17-6642-4438-9553-C59F96804F52}" type="presParOf" srcId="{5D7116AD-479D-4A01-8472-D71D926CB221}" destId="{FE32B542-640A-4D57-B02D-55E1C2B8302A}" srcOrd="4" destOrd="0" presId="urn:microsoft.com/office/officeart/2005/8/layout/process4"/>
    <dgm:cxn modelId="{D0F72350-6D34-48A4-8F66-4DC4946AC67F}" type="presParOf" srcId="{FE32B542-640A-4D57-B02D-55E1C2B8302A}" destId="{3D215166-5150-4D11-A0C5-0A394CD4924D}" srcOrd="0" destOrd="0" presId="urn:microsoft.com/office/officeart/2005/8/layout/process4"/>
  </dgm:cxnLst>
  <dgm:bg/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459F18-7CEA-4DF2-8733-FEA5442DE658}">
      <dsp:nvSpPr>
        <dsp:cNvPr id="0" name=""/>
        <dsp:cNvSpPr/>
      </dsp:nvSpPr>
      <dsp:spPr>
        <a:xfrm>
          <a:off x="246857" y="22195"/>
          <a:ext cx="1812403" cy="1085591"/>
        </a:xfrm>
        <a:prstGeom prst="ellipse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 zoom="91000">
            <a:rot lat="0" lon="0" rev="0"/>
          </a:camera>
          <a:lightRig rig="soft" dir="t">
            <a:rot lat="0" lon="0" rev="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b="1" kern="1200" dirty="0">
            <a:latin typeface="Cambria" panose="02040503050406030204"/>
            <a:ea typeface="+mn-ea"/>
            <a:cs typeface="+mn-cs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latin typeface="Cambria" panose="02040503050406030204"/>
              <a:ea typeface="+mn-ea"/>
              <a:cs typeface="+mn-cs"/>
            </a:rPr>
            <a:t>Direct </a:t>
          </a:r>
          <a:r>
            <a:rPr lang="en-IN" sz="1800" b="1" kern="1200" dirty="0">
              <a:solidFill>
                <a:schemeClr val="tx1"/>
              </a:solidFill>
              <a:latin typeface="Cambria" panose="02040503050406030204" pitchFamily="18" charset="0"/>
            </a:rPr>
            <a:t>Assessment</a:t>
          </a:r>
          <a:endParaRPr lang="en-IN" sz="1800" b="1" kern="1200" dirty="0">
            <a:solidFill>
              <a:schemeClr val="tx1"/>
            </a:solidFill>
            <a:latin typeface="Cambria" panose="02040503050406030204"/>
            <a:ea typeface="+mn-ea"/>
            <a:cs typeface="+mn-cs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b="1" kern="1200" dirty="0">
            <a:latin typeface="Cambria" panose="02040503050406030204"/>
            <a:ea typeface="+mn-ea"/>
            <a:cs typeface="+mn-cs"/>
          </a:endParaRPr>
        </a:p>
      </dsp:txBody>
      <dsp:txXfrm>
        <a:off x="512277" y="181176"/>
        <a:ext cx="1281563" cy="767629"/>
      </dsp:txXfrm>
    </dsp:sp>
    <dsp:sp modelId="{A2C6238A-AC14-4091-BEE9-3B2BE857EBFC}">
      <dsp:nvSpPr>
        <dsp:cNvPr id="0" name=""/>
        <dsp:cNvSpPr/>
      </dsp:nvSpPr>
      <dsp:spPr>
        <a:xfrm>
          <a:off x="977352" y="1095060"/>
          <a:ext cx="296318" cy="296318"/>
        </a:xfrm>
        <a:prstGeom prst="mathPlus">
          <a:avLst/>
        </a:prstGeom>
        <a:solidFill>
          <a:srgbClr val="FF0000"/>
        </a:solidFill>
        <a:ln>
          <a:noFill/>
        </a:ln>
        <a:effectLst/>
        <a:scene3d>
          <a:camera prst="orthographicFront" zoom="91000">
            <a:rot lat="0" lon="0" rev="0"/>
          </a:camera>
          <a:lightRig rig="soft" dir="t">
            <a:rot lat="0" lon="0" rev="0"/>
          </a:lightRig>
        </a:scene3d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000" b="1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016629" y="1208372"/>
        <a:ext cx="217764" cy="69694"/>
      </dsp:txXfrm>
    </dsp:sp>
    <dsp:sp modelId="{0CEB99CF-5C79-4BF4-BB75-8AA27B3518E0}">
      <dsp:nvSpPr>
        <dsp:cNvPr id="0" name=""/>
        <dsp:cNvSpPr/>
      </dsp:nvSpPr>
      <dsp:spPr>
        <a:xfrm>
          <a:off x="148820" y="1390332"/>
          <a:ext cx="2039705" cy="1273784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 zoom="91000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b="1" kern="1200" dirty="0">
              <a:solidFill>
                <a:schemeClr val="tx1"/>
              </a:solidFill>
            </a:rPr>
            <a:t>Indirect </a:t>
          </a:r>
          <a:r>
            <a:rPr lang="en-IN" sz="1800" b="1" kern="1200" dirty="0">
              <a:solidFill>
                <a:schemeClr val="tx1"/>
              </a:solidFill>
              <a:latin typeface="Cambria" panose="02040503050406030204" pitchFamily="18" charset="0"/>
            </a:rPr>
            <a:t>Assessment</a:t>
          </a:r>
          <a:endParaRPr lang="en-IN" sz="1800" b="1" kern="1200" dirty="0">
            <a:solidFill>
              <a:schemeClr val="tx1"/>
            </a:solidFill>
          </a:endParaRPr>
        </a:p>
      </dsp:txBody>
      <dsp:txXfrm>
        <a:off x="447528" y="1576873"/>
        <a:ext cx="1442289" cy="900702"/>
      </dsp:txXfrm>
    </dsp:sp>
    <dsp:sp modelId="{573C20B3-78C3-45F1-AEF0-D6FEB3DF4253}">
      <dsp:nvSpPr>
        <dsp:cNvPr id="0" name=""/>
        <dsp:cNvSpPr/>
      </dsp:nvSpPr>
      <dsp:spPr>
        <a:xfrm rot="21426229">
          <a:off x="2077081" y="1102635"/>
          <a:ext cx="287617" cy="2850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 zoom="91000">
            <a:rot lat="0" lon="0" rev="0"/>
          </a:camera>
          <a:lightRig rig="soft" dir="t">
            <a:rot lat="0" lon="0" rev="0"/>
          </a:lightRig>
        </a:scene3d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000" b="1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077136" y="1161812"/>
        <a:ext cx="202092" cy="171050"/>
      </dsp:txXfrm>
    </dsp:sp>
    <dsp:sp modelId="{C6EB39D2-E96D-4415-8827-647B971CBD61}">
      <dsp:nvSpPr>
        <dsp:cNvPr id="0" name=""/>
        <dsp:cNvSpPr/>
      </dsp:nvSpPr>
      <dsp:spPr>
        <a:xfrm>
          <a:off x="2427145" y="636223"/>
          <a:ext cx="2063374" cy="1165418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 zoom="91000">
            <a:rot lat="0" lon="0" rev="0"/>
          </a:camera>
          <a:lightRig rig="soft" dir="t">
            <a:rot lat="0" lon="0" rev="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chemeClr val="bg1"/>
              </a:solidFill>
              <a:latin typeface="Cambria" panose="02040503050406030204"/>
              <a:ea typeface="+mn-ea"/>
              <a:cs typeface="+mn-cs"/>
            </a:rPr>
            <a:t>Overall PO Attainment</a:t>
          </a:r>
        </a:p>
      </dsp:txBody>
      <dsp:txXfrm>
        <a:off x="2729319" y="806895"/>
        <a:ext cx="1459026" cy="8240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0.788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274320" y="0"/>
          <a:ext cx="3507246" cy="2501479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499B1-97DB-42DD-B808-36443F60D3C3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9F228-DE39-4103-90CD-1E70DD1A38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5B6DC-7CAC-4828-8D9A-C2D04DB224BD}" type="datetimeFigureOut">
              <a:rPr lang="en-IN" smtClean="0"/>
              <a:pPr/>
              <a:t>14-02-2024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FDD93-81C0-489D-98B8-9D2D1164575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888368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6199E-8724-49DF-B489-FA27E3F11D14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14</a:t>
            </a:fld>
            <a:endParaRPr lang="en-I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15</a:t>
            </a:fld>
            <a:endParaRPr lang="en-I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16</a:t>
            </a:fld>
            <a:endParaRPr lang="en-I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17</a:t>
            </a:fld>
            <a:endParaRPr lang="en-I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18</a:t>
            </a:fld>
            <a:endParaRPr lang="en-I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20</a:t>
            </a:fld>
            <a:endParaRPr lang="en-I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21</a:t>
            </a:fld>
            <a:endParaRPr lang="en-I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22</a:t>
            </a:fld>
            <a:endParaRPr lang="en-I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23</a:t>
            </a:fld>
            <a:endParaRPr lang="en-I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24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2</a:t>
            </a:fld>
            <a:endParaRPr lang="en-I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25</a:t>
            </a:fld>
            <a:endParaRPr lang="en-I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26</a:t>
            </a:fld>
            <a:endParaRPr lang="en-I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27</a:t>
            </a:fld>
            <a:endParaRPr lang="en-IN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28</a:t>
            </a:fld>
            <a:endParaRPr lang="en-IN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29</a:t>
            </a:fld>
            <a:endParaRPr lang="en-I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30</a:t>
            </a:fld>
            <a:endParaRPr lang="en-IN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31</a:t>
            </a:fld>
            <a:endParaRPr lang="en-IN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32</a:t>
            </a:fld>
            <a:endParaRPr lang="en-IN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33</a:t>
            </a:fld>
            <a:endParaRPr lang="en-IN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34</a:t>
            </a:fld>
            <a:endParaRPr lang="en-I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3</a:t>
            </a:fld>
            <a:endParaRPr lang="en-IN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35</a:t>
            </a:fld>
            <a:endParaRPr lang="en-IN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36</a:t>
            </a:fld>
            <a:endParaRPr lang="en-IN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37</a:t>
            </a:fld>
            <a:endParaRPr lang="en-IN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41</a:t>
            </a:fld>
            <a:endParaRPr lang="en-IN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43</a:t>
            </a:fld>
            <a:endParaRPr lang="en-IN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45</a:t>
            </a:fld>
            <a:endParaRPr lang="en-IN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46</a:t>
            </a:fld>
            <a:endParaRPr lang="en-IN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47</a:t>
            </a:fld>
            <a:endParaRPr lang="en-IN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48</a:t>
            </a:fld>
            <a:endParaRPr lang="en-IN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49</a:t>
            </a:fld>
            <a:endParaRPr lang="en-I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4</a:t>
            </a:fld>
            <a:endParaRPr lang="en-IN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54</a:t>
            </a:fld>
            <a:endParaRPr lang="en-IN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55</a:t>
            </a:fld>
            <a:endParaRPr lang="en-IN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58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769931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62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1631182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63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2854372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8A68A-60F6-484A-9452-ED927F6B7F0A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357683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6199E-8724-49DF-B489-FA27E3F11D14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07562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8</a:t>
            </a:fld>
            <a:endParaRPr lang="en-I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10</a:t>
            </a:fld>
            <a:endParaRPr lang="en-I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11</a:t>
            </a:fld>
            <a:endParaRPr lang="en-I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12</a:t>
            </a:fld>
            <a:endParaRPr lang="en-I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8D5AA-C808-4F78-B637-85D066328AF4}" type="slidenum">
              <a:rPr lang="en-IN" smtClean="0"/>
              <a:pPr/>
              <a:t>13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F632D8-BDDF-4FB8-A737-87B4EC657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A6050A0-5DE7-F4F1-4FC2-77D1965F2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9B1928-F035-63D1-9793-AE52C225B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C3266-AFCF-4194-BB5B-2E9A0257E198}" type="datetime1">
              <a:rPr lang="en-IN" smtClean="0"/>
              <a:pPr/>
              <a:t>14-02-2024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8837CA-B3AF-D6CE-5100-B283BA6F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169720-4082-57F1-2F46-C06047B73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65415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24F4A4-205C-E8D5-DD66-6A6795E4C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493D60-D197-20F9-C0C5-85D3924461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D688C-864B-51EB-A4C8-67C46B849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91EED-6E15-4BB8-B9BE-8DAC617EBDA4}" type="datetime1">
              <a:rPr lang="en-IN" smtClean="0"/>
              <a:pPr/>
              <a:t>14-02-2024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1FB71C-6142-E8C4-8327-0F14FF7B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237034-B383-0A29-A197-83530D686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416167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7B36A06-FFC1-F937-FE3D-F302C49EA6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463BEB5-8A80-7F2D-2814-D3E1389192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5B21CA-F71F-807B-1B89-39946FB9E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072D2-F553-41C4-829E-938A16446DEA}" type="datetime1">
              <a:rPr lang="en-IN" smtClean="0"/>
              <a:pPr/>
              <a:t>14-02-2024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754A93-C038-625B-9BBE-1C6D3559E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5BE886-95F6-43CD-D9CB-39A19F184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935342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A04764-AA51-559A-640E-0801BDCA1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A1733C-9338-FAA6-F297-6F744C6CF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A0515B-C126-86F5-9479-5A85810BA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ABDC-273A-409A-A045-69B7FF21CD9A}" type="datetime1">
              <a:rPr lang="en-IN" smtClean="0"/>
              <a:pPr/>
              <a:t>14-02-2024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73E10E-65D8-05E0-B777-DBBB03BB3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6A96A5-9146-52E7-1F7E-B9F3D9CB2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795429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900B4E-56AC-3167-3502-900845069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3DFC4ED-EE28-8BF9-5A99-DEEC2CAA9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07CE85-565B-9DAB-35FD-88C086334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F3AC3-54C5-48C5-AABE-AB3C4B97027A}" type="datetime1">
              <a:rPr lang="en-IN" smtClean="0"/>
              <a:pPr/>
              <a:t>14-02-2024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F550CB-B768-0D26-B44F-06CC2E635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2DEF00-3AE1-16BF-1381-59F509E9B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263875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F2BC35-0712-CDC2-2618-C16F07641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A6A2E8-A6E6-FD5F-3116-DC1276D2FD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9CC80C7-DA50-965F-DD03-3D31C9A07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7B7E56-8286-9E93-A3A3-08E153CBD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B9F0-7898-4471-B7FF-AEFC832A7085}" type="datetime1">
              <a:rPr lang="en-IN" smtClean="0"/>
              <a:pPr/>
              <a:t>14-02-2024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96E23E-D3DD-7BE7-4FE7-3C302AB87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E157EA7-7855-BEB8-5560-DC7608D90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133949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3A2780-28EB-F255-5903-F8F8352A7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3B5D612-DBA2-AB83-6804-FD6A9148F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A65016-6BB2-F844-35AC-E89608828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223766C-A92A-0FDA-054A-360B25B58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2D13AB0-5E67-AC44-A26B-554D8CAAD3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C39B357-AFC7-6B7B-3F0F-59553CCDA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4D78A-7753-4637-8026-C339D72E61EB}" type="datetime1">
              <a:rPr lang="en-IN" smtClean="0"/>
              <a:pPr/>
              <a:t>14-02-2024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CE092D8-61CE-C0FA-042D-022D988C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53C5B70-2669-CCF9-C2D4-FD990882A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852876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7EAAAF-73D2-681B-10D4-FA6091BF2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ACBD996-8458-72C3-58ED-D4746C1F5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BA42A-E703-4A5D-8CA0-61807ED92079}" type="datetime1">
              <a:rPr lang="en-IN" smtClean="0"/>
              <a:pPr/>
              <a:t>14-02-2024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57DFC5B-28E3-58FF-3983-85B3694D9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8376C09-1C04-97AB-2E9E-86E3F7DF5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063748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AE227AD-4990-C477-045E-6531AA356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3F2B5-A925-4470-93A7-F48712970995}" type="datetime1">
              <a:rPr lang="en-IN" smtClean="0"/>
              <a:pPr/>
              <a:t>14-02-2024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CB45B45-ED03-2C0D-E36A-26FBF153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E24FCD9-9DF5-1E6D-95A6-2DA93407D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905951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E67D97-EDB7-0ACB-1058-617681B77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E31BCA-73E3-5F56-B67C-2FCCD3BC7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E7146D-7F63-0D70-E419-AEFA54D3A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62DE45-BD4A-B630-4EEF-740EF0220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C0308-B3CC-4A06-A397-FC46C6CB4DA7}" type="datetime1">
              <a:rPr lang="en-IN" smtClean="0"/>
              <a:pPr/>
              <a:t>14-02-2024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CC7FA9A-8011-8452-6C4F-BF9748DFD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907948-0367-1801-8ADB-9C15AD6C7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087933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5677A8-63C8-2C6C-DD55-808E2B1A8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7AA3AFB-A70F-2556-DD88-6CE7A923F6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7AB3E34-E0EA-0C00-84C6-6E4B33299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FD0D22-79EF-F50F-9E61-49C774261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DA44D-8C4E-4FC8-AA76-7CA655A40718}" type="datetime1">
              <a:rPr lang="en-IN" smtClean="0"/>
              <a:pPr/>
              <a:t>14-02-2024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311345-EFB6-2BAB-1A88-CD854320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69C609-9FFA-320E-052D-2A121C0A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616291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9F6C8B4-A3F1-33B7-5324-270F977B1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957B01-3049-D462-C917-51D115667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A92774-02E7-1335-85A2-82D8A328AB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455BD-739B-4E72-B4F1-27F08F558006}" type="datetime1">
              <a:rPr lang="en-IN" smtClean="0"/>
              <a:pPr/>
              <a:t>14-02-2024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ACC3D8-5C10-D2A4-C398-2E8EB47C1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328969-0A93-E99F-C5A3-EA1000431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88DA5-F9C3-47FB-884C-70A6B9E18371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11166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C2%20PO.xls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graph.xlsx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953589" y="875211"/>
            <a:ext cx="10829107" cy="1998618"/>
          </a:xfrm>
        </p:spPr>
        <p:txBody>
          <a:bodyPr>
            <a:noAutofit/>
          </a:bodyPr>
          <a:lstStyle/>
          <a:p>
            <a:r>
              <a:rPr lang="en-US" sz="4050" b="1" dirty="0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en-US" sz="4050" b="1" dirty="0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</a:br>
            <a:r>
              <a:rPr lang="en-US" sz="4050" b="1" dirty="0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en-US" sz="4050" b="1" dirty="0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</a:br>
            <a:r>
              <a:rPr lang="en-US" sz="4050" b="1" dirty="0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en-US" sz="4050" b="1" dirty="0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</a:br>
            <a:r>
              <a:rPr lang="en-US" sz="4050" b="1" dirty="0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en-US" sz="4050" b="1" dirty="0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</a:br>
            <a:r>
              <a:rPr lang="en-US" sz="3600" b="1" dirty="0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/>
            </a:r>
            <a:br>
              <a:rPr lang="en-US" sz="3600" b="1" dirty="0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</a:br>
            <a:r>
              <a:rPr lang="en-US" sz="3600" b="1" dirty="0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T M A E S POLYTECHNIC(AIDED)-HOSPET</a:t>
            </a:r>
            <a:br>
              <a:rPr lang="en-US" sz="3600" b="1" dirty="0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</a:br>
            <a:r>
              <a:rPr lang="en-US" sz="3600" b="1" dirty="0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Recognized by DTE and </a:t>
            </a:r>
            <a:br>
              <a:rPr lang="en-US" sz="3600" b="1" dirty="0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</a:br>
            <a:r>
              <a:rPr lang="en-US" sz="3600" b="1" dirty="0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Approved by AICTE</a:t>
            </a:r>
            <a:br>
              <a:rPr lang="en-US" sz="3600" b="1" dirty="0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</a:br>
            <a:r>
              <a:rPr lang="en-US" sz="3600" b="1" dirty="0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Ballari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 Road, </a:t>
            </a:r>
            <a:r>
              <a:rPr lang="en-US" sz="3600" b="1" dirty="0" err="1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Hosapete</a:t>
            </a:r>
            <a:r>
              <a:rPr lang="en-US" sz="3600" b="1" dirty="0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 – 583 201, </a:t>
            </a:r>
            <a:r>
              <a:rPr lang="en-US" sz="2400" b="1" dirty="0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Tel: 08394 266211, </a:t>
            </a:r>
            <a:br>
              <a:rPr lang="en-US" sz="2400" b="1" dirty="0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Web Site: </a:t>
            </a:r>
            <a:r>
              <a:rPr lang="en-US" sz="2400" b="1" dirty="0" smtClean="0"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https://tmaespolytechichpt.com</a:t>
            </a:r>
            <a:endParaRPr lang="en-US" sz="2400" b="1" dirty="0">
              <a:solidFill>
                <a:srgbClr val="7030A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279860" y="3203147"/>
            <a:ext cx="7815404" cy="447074"/>
          </a:xfrm>
          <a:noFill/>
        </p:spPr>
        <p:txBody>
          <a:bodyPr>
            <a:noAutofit/>
          </a:bodyPr>
          <a:lstStyle/>
          <a:p>
            <a:pPr algn="ctr"/>
            <a:endParaRPr lang="en-US" b="1" kern="1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en-US" b="1" kern="1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  <a:p>
            <a:pPr algn="ctr"/>
            <a:r>
              <a:rPr lang="en-US" b="1" kern="1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Hearty </a:t>
            </a:r>
            <a:r>
              <a:rPr lang="en-US" b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Welcome to 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0411" y="1959428"/>
            <a:ext cx="54874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sz="27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endParaRPr lang="en-IN" sz="2700" b="1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r>
              <a:rPr lang="en-IN" sz="27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Department </a:t>
            </a:r>
            <a:r>
              <a:rPr lang="en-IN" sz="2700" b="1" dirty="0">
                <a:solidFill>
                  <a:srgbClr val="0070C0"/>
                </a:solidFill>
                <a:latin typeface="Cambria" panose="02040503050406030204" pitchFamily="18" charset="0"/>
              </a:rPr>
              <a:t>Of </a:t>
            </a:r>
            <a:r>
              <a:rPr lang="en-IN" sz="27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CIVIL Engineering</a:t>
            </a:r>
            <a:endParaRPr lang="en-IN" sz="2700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848070" y="3474721"/>
            <a:ext cx="8604543" cy="688190"/>
            <a:chOff x="287462" y="3308351"/>
            <a:chExt cx="8399338" cy="1277476"/>
          </a:xfrm>
        </p:grpSpPr>
        <p:grpSp>
          <p:nvGrpSpPr>
            <p:cNvPr id="16" name="Group 16"/>
            <p:cNvGrpSpPr/>
            <p:nvPr/>
          </p:nvGrpSpPr>
          <p:grpSpPr>
            <a:xfrm>
              <a:off x="287462" y="3308351"/>
              <a:ext cx="8399338" cy="1277476"/>
              <a:chOff x="479947" y="1610811"/>
              <a:chExt cx="8206853" cy="1793790"/>
            </a:xfrm>
          </p:grpSpPr>
          <p:sp>
            <p:nvSpPr>
              <p:cNvPr id="19" name="Text Box 4"/>
              <p:cNvSpPr txBox="1">
                <a:spLocks noChangeArrowheads="1"/>
              </p:cNvSpPr>
              <p:nvPr/>
            </p:nvSpPr>
            <p:spPr bwMode="auto">
              <a:xfrm>
                <a:off x="1804539" y="1650983"/>
                <a:ext cx="5450014" cy="162822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3600" b="1" cap="small" dirty="0" smtClean="0">
                    <a:ln w="1905"/>
                    <a:solidFill>
                      <a:srgbClr val="FF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Cambria" panose="02040503050406030204" pitchFamily="18" charset="0"/>
                  </a:rPr>
                  <a:t>40  years </a:t>
                </a:r>
                <a:r>
                  <a:rPr lang="en-US" sz="3600" b="1" cap="small" dirty="0">
                    <a:ln w="1905"/>
                    <a:solidFill>
                      <a:srgbClr val="FF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Cambria" panose="02040503050406030204" pitchFamily="18" charset="0"/>
                  </a:rPr>
                  <a:t>of Excellence</a:t>
                </a:r>
              </a:p>
            </p:txBody>
          </p:sp>
          <p:sp>
            <p:nvSpPr>
              <p:cNvPr id="20" name="Line 6"/>
              <p:cNvSpPr>
                <a:spLocks noChangeShapeType="1"/>
              </p:cNvSpPr>
              <p:nvPr/>
            </p:nvSpPr>
            <p:spPr bwMode="auto">
              <a:xfrm>
                <a:off x="479947" y="1610811"/>
                <a:ext cx="8189912" cy="1587"/>
              </a:xfrm>
              <a:prstGeom prst="line">
                <a:avLst/>
              </a:prstGeom>
              <a:noFill/>
              <a:ln w="38100" cap="sq" cmpd="dbl">
                <a:solidFill>
                  <a:srgbClr val="F036DE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 algn="ctr"/>
                <a:endParaRPr lang="en-US" b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</a:endParaRPr>
              </a:p>
            </p:txBody>
          </p:sp>
          <p:sp>
            <p:nvSpPr>
              <p:cNvPr id="21" name="Line 7"/>
              <p:cNvSpPr>
                <a:spLocks noChangeShapeType="1"/>
              </p:cNvSpPr>
              <p:nvPr/>
            </p:nvSpPr>
            <p:spPr bwMode="auto">
              <a:xfrm>
                <a:off x="496888" y="3403014"/>
                <a:ext cx="8189912" cy="1587"/>
              </a:xfrm>
              <a:prstGeom prst="line">
                <a:avLst/>
              </a:prstGeom>
              <a:noFill/>
              <a:ln w="38100" cap="sq" cmpd="dbl">
                <a:solidFill>
                  <a:srgbClr val="F036DE"/>
                </a:solidFill>
                <a:round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 algn="ctr"/>
                <a:endParaRPr lang="en-US" b="1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292049" y="3519017"/>
              <a:ext cx="1280160" cy="9856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chemeClr val="folHlink"/>
                </a:buClr>
                <a:buSzPct val="60000"/>
              </a:pPr>
              <a:r>
                <a:rPr lang="en-US" sz="3300" b="1" dirty="0" smtClean="0">
                  <a:ln w="1905"/>
                  <a:solidFill>
                    <a:srgbClr val="7030A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</a:rPr>
                <a:t>1983</a:t>
              </a:r>
              <a:endParaRPr lang="en-US" sz="33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anose="02040503050406030204" pitchFamily="18" charset="0"/>
              </a:endParaRPr>
            </a:p>
          </p:txBody>
        </p:sp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7327643" y="3470522"/>
              <a:ext cx="1280160" cy="9856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spcBef>
                  <a:spcPct val="50000"/>
                </a:spcBef>
                <a:buClr>
                  <a:schemeClr val="folHlink"/>
                </a:buClr>
                <a:buSzPct val="60000"/>
              </a:pPr>
              <a:r>
                <a:rPr lang="en-US" sz="3300" b="1" dirty="0">
                  <a:ln w="1905"/>
                  <a:solidFill>
                    <a:srgbClr val="7030A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</a:rPr>
                <a:t>2023</a:t>
              </a:r>
            </a:p>
          </p:txBody>
        </p:sp>
      </p:grpSp>
      <p:sp>
        <p:nvSpPr>
          <p:cNvPr id="26" name="Subtitle 2"/>
          <p:cNvSpPr txBox="1"/>
          <p:nvPr/>
        </p:nvSpPr>
        <p:spPr>
          <a:xfrm>
            <a:off x="2398657" y="4647406"/>
            <a:ext cx="7886700" cy="593995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8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300" b="1" cap="none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3300" b="1" cap="none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NBA EXPERT </a:t>
            </a:r>
            <a:r>
              <a:rPr lang="en-US" sz="3300" b="1" cap="none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TEAM</a:t>
            </a:r>
          </a:p>
          <a:p>
            <a:pPr algn="ctr"/>
            <a:r>
              <a:rPr lang="en-US" sz="3300" b="1" kern="10" cap="none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By K LAXMI REDDY</a:t>
            </a:r>
            <a:endParaRPr lang="en-US" sz="3300" b="1" kern="10" cap="none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27" name="Picture 26" descr="tmaeslogon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42430" y="630421"/>
            <a:ext cx="1209675" cy="920653"/>
          </a:xfrm>
          <a:prstGeom prst="rect">
            <a:avLst/>
          </a:prstGeom>
          <a:noFill/>
        </p:spPr>
      </p:pic>
      <p:pic>
        <p:nvPicPr>
          <p:cNvPr id="2050" name="Picture 2" descr="C:\Users\WINDOWS 7\Desktop\flower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40711" y="4225426"/>
            <a:ext cx="2721838" cy="2143125"/>
          </a:xfrm>
          <a:prstGeom prst="rect">
            <a:avLst/>
          </a:prstGeom>
          <a:noFill/>
        </p:spPr>
      </p:pic>
      <p:pic>
        <p:nvPicPr>
          <p:cNvPr id="2051" name="Picture 3" descr="C:\Users\WINDOWS 7\Desktop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6717" y="4181067"/>
            <a:ext cx="1857375" cy="2466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484870" y="26125"/>
          <a:ext cx="8928981" cy="6578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94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195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353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2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</a:rPr>
                        <a:t>PROGRAM EDUCATIONAL OBJECTIVES (PEOs)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59207">
                <a:tc>
                  <a:txBody>
                    <a:bodyPr/>
                    <a:lstStyle/>
                    <a:p>
                      <a:pPr algn="ctr"/>
                      <a:r>
                        <a:rPr lang="en-IN" sz="1600" b="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PEO1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apply</a:t>
                      </a:r>
                      <a:r>
                        <a:rPr lang="en-US" sz="16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technical knowledge</a:t>
                      </a:r>
                      <a:r>
                        <a:rPr lang="en-US" sz="16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management principles in analyzing and </a:t>
                      </a:r>
                      <a:r>
                        <a:rPr lang="en-US" sz="1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planning problems </a:t>
                      </a:r>
                      <a:r>
                        <a:rPr lang="en-US" sz="16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field of civil engineering, while ensuring maximization of economic benefits to society and minimization of damage to </a:t>
                      </a:r>
                      <a:r>
                        <a:rPr lang="en-US" sz="1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ecology and environment</a:t>
                      </a:r>
                      <a:r>
                        <a:rPr lang="en-US" sz="16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4838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PEO2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</a:t>
                      </a:r>
                      <a:r>
                        <a:rPr lang="en-US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 life long learners with 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spirit of enquiry</a:t>
                      </a:r>
                      <a:r>
                        <a:rPr lang="en-US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zeal to </a:t>
                      </a:r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acquire new knowledge</a:t>
                      </a:r>
                      <a:r>
                        <a:rPr lang="en-US" sz="1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6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 skills so as to remain contemporary and posses required </a:t>
                      </a:r>
                      <a:r>
                        <a:rPr lang="en-US" sz="1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professionals skills.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0470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PEO3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Involve and flourish 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professional careers </a:t>
                      </a:r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through 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effective team-work</a:t>
                      </a:r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professional behavior</a:t>
                      </a:r>
                      <a:r>
                        <a:rPr lang="en-US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communication </a:t>
                      </a:r>
                      <a:r>
                        <a:rPr lang="en-US" sz="16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skills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67996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PEO4</a:t>
                      </a:r>
                      <a:endParaRPr lang="en-IN" sz="16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make them strongly committed  to the highest level s of professional</a:t>
                      </a:r>
                      <a:r>
                        <a:rPr lang="en-US" sz="16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ethics and focus ensuring quality.</a:t>
                      </a:r>
                      <a:r>
                        <a:rPr lang="en-US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Adherence to public policy and law ,safety,</a:t>
                      </a:r>
                      <a:r>
                        <a:rPr lang="en-US" sz="16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reliability and </a:t>
                      </a:r>
                      <a:r>
                        <a:rPr lang="en-US" sz="1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environmental sustainability </a:t>
                      </a:r>
                      <a:r>
                        <a:rPr lang="en-US" sz="16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all there professional activities 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5218">
                <a:tc gridSpan="2">
                  <a:txBody>
                    <a:bodyPr/>
                    <a:lstStyle/>
                    <a:p>
                      <a:pPr algn="ctr"/>
                      <a:r>
                        <a:rPr lang="en-IN" sz="1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PROGRAM SPECIFIC</a:t>
                      </a:r>
                      <a:r>
                        <a:rPr lang="en-IN" sz="1600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OUT COMES</a:t>
                      </a:r>
                      <a:endParaRPr lang="en-IN" sz="16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0722">
                <a:tc gridSpan="2">
                  <a:txBody>
                    <a:bodyPr/>
                    <a:lstStyle/>
                    <a:p>
                      <a:pPr algn="l"/>
                      <a:r>
                        <a:rPr lang="en-IN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PSO1:-</a:t>
                      </a:r>
                      <a:r>
                        <a:rPr lang="en-IN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Diploma graduates have an ability to plan, </a:t>
                      </a:r>
                      <a:r>
                        <a:rPr lang="en-IN" sz="16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analysis, design, Execution, Lab testing</a:t>
                      </a:r>
                      <a:r>
                        <a:rPr lang="en-IN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for materials and to maintain cost effective structures with less usage of natural recourses. </a:t>
                      </a:r>
                      <a:r>
                        <a:rPr lang="en-IN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IN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0217">
                <a:tc gridSpan="2">
                  <a:txBody>
                    <a:bodyPr/>
                    <a:lstStyle/>
                    <a:p>
                      <a:pPr algn="l"/>
                      <a:r>
                        <a:rPr lang="en-IN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PSO2:- The graduates of civil engineering program have the ability to take up unemployment , </a:t>
                      </a:r>
                      <a:r>
                        <a:rPr lang="en-IN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entrepreneurship</a:t>
                      </a:r>
                      <a:r>
                        <a:rPr lang="en-IN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like</a:t>
                      </a:r>
                      <a:r>
                        <a:rPr lang="en-IN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concerting civil engineer, contractor, Bank valuer, surveying and Cad design, research and development for sustainable civil society.</a:t>
                      </a:r>
                      <a:endParaRPr lang="en-IN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0217">
                <a:tc gridSpan="2">
                  <a:txBody>
                    <a:bodyPr/>
                    <a:lstStyle/>
                    <a:p>
                      <a:pPr algn="l"/>
                      <a:r>
                        <a:rPr lang="en-IN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PSO3:-</a:t>
                      </a:r>
                      <a:r>
                        <a:rPr lang="en-IN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The graduates of civil engineering program can peruse professional growth, higher studies, leadership qualities, demonstrate professional integrity, ethics, issues related to </a:t>
                      </a:r>
                      <a:r>
                        <a:rPr lang="en-IN" sz="16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civil engineering projects </a:t>
                      </a:r>
                      <a:r>
                        <a:rPr lang="en-IN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and engage  life long learning.</a:t>
                      </a:r>
                      <a:endParaRPr lang="en-IN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631380" y="330168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sz="1350" dirty="0"/>
          </a:p>
        </p:txBody>
      </p:sp>
      <p:sp>
        <p:nvSpPr>
          <p:cNvPr id="100" name="Text Box 99"/>
          <p:cNvSpPr txBox="1"/>
          <p:nvPr/>
        </p:nvSpPr>
        <p:spPr>
          <a:xfrm>
            <a:off x="10620103" y="2730136"/>
            <a:ext cx="47898" cy="406182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endParaRPr lang="en-US" sz="1500" dirty="0">
              <a:latin typeface="Times New Roman" panose="02020603050405020304" pitchFamily="18" charset="0"/>
              <a:cs typeface="Verdan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8350CE0-E1B4-CF0B-D500-8D101218A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10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97927" y="2301591"/>
            <a:ext cx="3164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</a:rPr>
              <a:t>Criteria-2</a:t>
            </a:r>
          </a:p>
        </p:txBody>
      </p:sp>
      <p:sp>
        <p:nvSpPr>
          <p:cNvPr id="3" name="Rectangle 2"/>
          <p:cNvSpPr/>
          <p:nvPr/>
        </p:nvSpPr>
        <p:spPr>
          <a:xfrm>
            <a:off x="2891629" y="3036106"/>
            <a:ext cx="64087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</a:rPr>
              <a:t>Program Curriculum and TLP</a:t>
            </a:r>
            <a:endParaRPr lang="en-IN" sz="3600" dirty="0">
              <a:solidFill>
                <a:srgbClr val="0070C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A2C9F0F-DDA8-277C-E92E-416DE5E89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11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563783" y="0"/>
            <a:ext cx="8879032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</a:rPr>
              <a:t>Program Curriculum &amp; Teaching Learning Process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4166CE6-B934-78EF-2D60-F30516C39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12</a:t>
            </a:fld>
            <a:endParaRPr lang="en-IN"/>
          </a:p>
        </p:txBody>
      </p:sp>
      <p:sp>
        <p:nvSpPr>
          <p:cNvPr id="1026" name="Oval 2"/>
          <p:cNvSpPr>
            <a:spLocks noChangeArrowheads="1"/>
          </p:cNvSpPr>
          <p:nvPr/>
        </p:nvSpPr>
        <p:spPr bwMode="auto">
          <a:xfrm>
            <a:off x="4741817" y="1021534"/>
            <a:ext cx="2050869" cy="7937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DTE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Curriculum</a:t>
            </a:r>
          </a:p>
        </p:txBody>
      </p:sp>
      <p:cxnSp>
        <p:nvCxnSpPr>
          <p:cNvPr id="1027" name="AutoShape 3"/>
          <p:cNvCxnSpPr>
            <a:cxnSpLocks noChangeShapeType="1"/>
          </p:cNvCxnSpPr>
          <p:nvPr/>
        </p:nvCxnSpPr>
        <p:spPr bwMode="auto">
          <a:xfrm>
            <a:off x="5791698" y="1815284"/>
            <a:ext cx="0" cy="4730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4473802" y="2262232"/>
            <a:ext cx="2593204" cy="68997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Gap Identification by a Team of Course Coordinator</a:t>
            </a:r>
          </a:p>
        </p:txBody>
      </p:sp>
      <p:cxnSp>
        <p:nvCxnSpPr>
          <p:cNvPr id="1030" name="AutoShape 6"/>
          <p:cNvCxnSpPr>
            <a:cxnSpLocks noChangeShapeType="1"/>
          </p:cNvCxnSpPr>
          <p:nvPr/>
        </p:nvCxnSpPr>
        <p:spPr bwMode="auto">
          <a:xfrm>
            <a:off x="5687197" y="2996838"/>
            <a:ext cx="0" cy="35401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1031" name="AutoShape 7"/>
          <p:cNvSpPr>
            <a:spLocks noChangeArrowheads="1"/>
          </p:cNvSpPr>
          <p:nvPr/>
        </p:nvSpPr>
        <p:spPr bwMode="auto">
          <a:xfrm>
            <a:off x="4624524" y="3311662"/>
            <a:ext cx="2102848" cy="1325652"/>
          </a:xfrm>
          <a:prstGeom prst="diamond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Review &amp; Approval by PAC</a:t>
            </a:r>
          </a:p>
        </p:txBody>
      </p:sp>
      <p:cxnSp>
        <p:nvCxnSpPr>
          <p:cNvPr id="1032" name="AutoShape 8"/>
          <p:cNvCxnSpPr>
            <a:cxnSpLocks noChangeShapeType="1"/>
          </p:cNvCxnSpPr>
          <p:nvPr/>
        </p:nvCxnSpPr>
        <p:spPr bwMode="auto">
          <a:xfrm>
            <a:off x="5674133" y="4656727"/>
            <a:ext cx="0" cy="5810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1033" name="AutoShape 9"/>
          <p:cNvSpPr>
            <a:spLocks noChangeArrowheads="1"/>
          </p:cNvSpPr>
          <p:nvPr/>
        </p:nvSpPr>
        <p:spPr bwMode="auto">
          <a:xfrm>
            <a:off x="4572271" y="5211626"/>
            <a:ext cx="2246540" cy="749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Actions to be taken to meet the gaps</a:t>
            </a:r>
          </a:p>
        </p:txBody>
      </p:sp>
      <p:cxnSp>
        <p:nvCxnSpPr>
          <p:cNvPr id="1034" name="AutoShape 10"/>
          <p:cNvCxnSpPr>
            <a:cxnSpLocks noChangeShapeType="1"/>
          </p:cNvCxnSpPr>
          <p:nvPr/>
        </p:nvCxnSpPr>
        <p:spPr bwMode="auto">
          <a:xfrm>
            <a:off x="6703604" y="3989750"/>
            <a:ext cx="124301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035" name="AutoShape 11"/>
          <p:cNvCxnSpPr>
            <a:cxnSpLocks noChangeShapeType="1"/>
          </p:cNvCxnSpPr>
          <p:nvPr/>
        </p:nvCxnSpPr>
        <p:spPr bwMode="auto">
          <a:xfrm flipV="1">
            <a:off x="7946617" y="2695938"/>
            <a:ext cx="0" cy="129381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036" name="AutoShape 12"/>
          <p:cNvCxnSpPr>
            <a:cxnSpLocks noChangeShapeType="1"/>
          </p:cNvCxnSpPr>
          <p:nvPr/>
        </p:nvCxnSpPr>
        <p:spPr bwMode="auto">
          <a:xfrm flipH="1">
            <a:off x="7144929" y="2722063"/>
            <a:ext cx="801688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655223" y="307290"/>
            <a:ext cx="8879032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Program Curriculum &amp; Teaching Learning Process 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for C-20 Curriculum</a:t>
            </a:r>
            <a:endParaRPr lang="en-US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863715" y="6474460"/>
            <a:ext cx="3732530" cy="2730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1000" b="1" dirty="0" smtClean="0">
                <a:sym typeface="+mn-ea"/>
                <a:hlinkClick r:id="rId3" action="ppaction://hlinkfile"/>
              </a:rPr>
              <a:t>Curricular </a:t>
            </a:r>
            <a:r>
              <a:rPr lang="en-US" sz="1000" b="1" dirty="0">
                <a:sym typeface="+mn-ea"/>
                <a:hlinkClick r:id="rId3" action="ppaction://hlinkfile"/>
              </a:rPr>
              <a:t>mapping with POs and PSOs – Semester Wise</a:t>
            </a:r>
            <a:endParaRPr lang="en-US" sz="1000" b="1" dirty="0">
              <a:sym typeface="+mn-ea"/>
            </a:endParaRPr>
          </a:p>
        </p:txBody>
      </p:sp>
      <p:graphicFrame>
        <p:nvGraphicFramePr>
          <p:cNvPr id="5" name="Object 13"/>
          <p:cNvGraphicFramePr>
            <a:graphicFrameLocks noChangeAspect="1"/>
          </p:cNvGraphicFramePr>
          <p:nvPr/>
        </p:nvGraphicFramePr>
        <p:xfrm>
          <a:off x="6752682" y="1410600"/>
          <a:ext cx="4834072" cy="4872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15CEBD5-F774-F5C2-3049-83CA5A86A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13</a:t>
            </a:fld>
            <a:endParaRPr lang="en-IN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76549" y="1371600"/>
          <a:ext cx="4585062" cy="2260870"/>
        </p:xfrm>
        <a:graphic>
          <a:graphicData uri="http://schemas.openxmlformats.org/drawingml/2006/table">
            <a:tbl>
              <a:tblPr/>
              <a:tblGrid>
                <a:gridCol w="762233"/>
                <a:gridCol w="2053361"/>
                <a:gridCol w="1769468"/>
              </a:tblGrid>
              <a:tr h="5094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MT"/>
                        </a:rPr>
                        <a:t>Sl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MT"/>
                        </a:rPr>
                        <a:t> no</a:t>
                      </a:r>
                      <a:endParaRPr lang="en-US" sz="1100" dirty="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MT"/>
                        </a:rPr>
                        <a:t>Course Component</a:t>
                      </a:r>
                      <a:endParaRPr lang="en-US" sz="110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MT"/>
                        </a:rPr>
                        <a:t>Curriculum credits(% of 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MT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MT"/>
                        </a:rPr>
                        <a:t>contribution)</a:t>
                      </a:r>
                      <a:endParaRPr lang="en-US" sz="1100" dirty="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0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MT"/>
                        </a:rPr>
                        <a:t>1</a:t>
                      </a:r>
                      <a:endParaRPr lang="en-US" sz="110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MT"/>
                        </a:rPr>
                        <a:t>Engg Sciences</a:t>
                      </a:r>
                      <a:endParaRPr lang="en-US" sz="110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MT"/>
                        </a:rPr>
                        <a:t>6.06</a:t>
                      </a:r>
                      <a:endParaRPr lang="en-US" sz="1100" dirty="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0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MT"/>
                        </a:rPr>
                        <a:t>2</a:t>
                      </a:r>
                      <a:endParaRPr lang="en-US" sz="110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MT"/>
                        </a:rPr>
                        <a:t>Humanities &amp; Social sciences</a:t>
                      </a:r>
                      <a:endParaRPr lang="en-US" sz="110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MT"/>
                        </a:rPr>
                        <a:t>3.03</a:t>
                      </a:r>
                      <a:endParaRPr lang="en-US" sz="1100" dirty="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0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MT"/>
                        </a:rPr>
                        <a:t>3</a:t>
                      </a:r>
                      <a:endParaRPr lang="en-US" sz="110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MT"/>
                        </a:rPr>
                        <a:t>Basic Sciences</a:t>
                      </a:r>
                      <a:endParaRPr lang="en-US" sz="1100" dirty="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MT"/>
                        </a:rPr>
                        <a:t>9.09</a:t>
                      </a:r>
                      <a:endParaRPr lang="en-US" sz="1100" dirty="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0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MT"/>
                        </a:rPr>
                        <a:t>4</a:t>
                      </a:r>
                      <a:endParaRPr lang="en-US" sz="110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MT"/>
                        </a:rPr>
                        <a:t>Audit Courses</a:t>
                      </a:r>
                      <a:endParaRPr lang="en-US" sz="110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MT"/>
                        </a:rPr>
                        <a:t>6.06</a:t>
                      </a:r>
                      <a:endParaRPr lang="en-US" sz="1100" dirty="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0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MT"/>
                        </a:rPr>
                        <a:t>5</a:t>
                      </a:r>
                      <a:endParaRPr lang="en-US" sz="110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MT"/>
                        </a:rPr>
                        <a:t>Program Core Courses</a:t>
                      </a:r>
                      <a:endParaRPr lang="en-US" sz="110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MT"/>
                        </a:rPr>
                        <a:t>45.45</a:t>
                      </a:r>
                      <a:endParaRPr lang="en-US" sz="1100" dirty="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MT"/>
                        </a:rPr>
                        <a:t>6</a:t>
                      </a:r>
                      <a:endParaRPr lang="en-US" sz="110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MT"/>
                        </a:rPr>
                        <a:t>Specialization path way</a:t>
                      </a:r>
                      <a:endParaRPr lang="en-US" sz="110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MT"/>
                        </a:rPr>
                        <a:t>18.18</a:t>
                      </a:r>
                      <a:endParaRPr lang="en-US" sz="1100" dirty="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MT"/>
                        </a:rPr>
                        <a:t>7</a:t>
                      </a:r>
                      <a:endParaRPr lang="en-US" sz="1100" dirty="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MT"/>
                        </a:rPr>
                        <a:t>Internship/Project Courses</a:t>
                      </a:r>
                      <a:endParaRPr lang="en-US" sz="110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 MT"/>
                        </a:rPr>
                        <a:t>12.12</a:t>
                      </a:r>
                      <a:endParaRPr lang="en-US" sz="1100" dirty="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1031966" y="3781697"/>
          <a:ext cx="532529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10097" y="132973"/>
            <a:ext cx="8313459" cy="492048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The gaps are to be identified  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idx="1"/>
          </p:nvPr>
        </p:nvGraphicFramePr>
        <p:xfrm>
          <a:off x="1619794" y="697118"/>
          <a:ext cx="8830492" cy="4874191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72237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067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384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 Major Identified Gaps in Program Curriculum Relevance to Components  POs and PSOs</a:t>
                      </a:r>
                      <a:endParaRPr lang="en-US" sz="2000" b="1" dirty="0">
                        <a:latin typeface="Times New Roman" pitchFamily="18" charset="0"/>
                        <a:ea typeface="Times New Roman" panose="02020603050405020304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Times New Roman" pitchFamily="18" charset="0"/>
                          <a:ea typeface="Times New Roman" panose="02020603050405020304"/>
                          <a:cs typeface="Times New Roman" pitchFamily="18" charset="0"/>
                        </a:rPr>
                        <a:t>PO’S and PSO’s</a:t>
                      </a:r>
                      <a:endParaRPr lang="en-US" sz="2000" b="1" dirty="0">
                        <a:latin typeface="Times New Roman" pitchFamily="18" charset="0"/>
                        <a:ea typeface="Times New Roman" panose="02020603050405020304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9333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Design/development of solution:</a:t>
                      </a:r>
                      <a:r>
                        <a:rPr lang="en-IN" sz="2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Design solution for well-defined technical problems and assist with the design of system components or processes to meet specified needs.</a:t>
                      </a:r>
                      <a:endParaRPr lang="en-US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/>
                        <a:buNone/>
                      </a:pPr>
                      <a:r>
                        <a:rPr lang="en-US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PO3</a:t>
                      </a:r>
                      <a:endParaRPr lang="en-US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9081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Engineering practices for society</a:t>
                      </a:r>
                      <a:r>
                        <a:rPr lang="en-IN" sz="2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Apply appropriate technology in context of society ,sustainability, environment and ethical practices.</a:t>
                      </a:r>
                      <a:endParaRPr lang="en-US" sz="2000" b="0" dirty="0">
                        <a:latin typeface="Times New Roman" pitchFamily="18" charset="0"/>
                        <a:ea typeface="Times New Roman" panose="02020603050405020304"/>
                        <a:cs typeface="Times New Roman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/>
                        <a:buNone/>
                      </a:pPr>
                      <a:r>
                        <a:rPr lang="en-US" sz="20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PO5 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4249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Project Managemen</a:t>
                      </a:r>
                      <a:r>
                        <a:rPr lang="en-IN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t: Use engineering management principles individually ,as a team member or a leader to manage projects and effectively communicate about well-defined engineering activities.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/>
                        <a:buNone/>
                      </a:pPr>
                      <a:r>
                        <a:rPr lang="en-US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20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O6</a:t>
                      </a:r>
                      <a:endParaRPr lang="en-US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B443638-4545-1969-67B3-8C2265606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14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1" y="90535"/>
            <a:ext cx="9144000" cy="614504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Teaching and Learning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96521" y="704582"/>
          <a:ext cx="8736199" cy="5287128"/>
        </p:xfrm>
        <a:graphic>
          <a:graphicData uri="http://schemas.openxmlformats.org/drawingml/2006/table">
            <a:tbl>
              <a:tblPr/>
              <a:tblGrid>
                <a:gridCol w="87361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388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 pitchFamily="18" charset="0"/>
                          <a:ea typeface="Times New Roman" panose="02020603050405020304"/>
                          <a:cs typeface="Times New Roman" pitchFamily="18" charset="0"/>
                        </a:rPr>
                        <a:t>Initiatives and actions taken to Improve Quality of Teaching/Learning</a:t>
                      </a:r>
                      <a:endParaRPr lang="en-US" sz="1800" dirty="0">
                        <a:latin typeface="Times New Roman" pitchFamily="18" charset="0"/>
                        <a:ea typeface="Times New Roman" panose="02020603050405020304"/>
                        <a:cs typeface="Times New Roman" pitchFamily="18" charset="0"/>
                      </a:endParaRPr>
                    </a:p>
                  </a:txBody>
                  <a:tcPr marL="34175" marR="341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235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 panose="02020603050405020304"/>
                          <a:cs typeface="Times New Roman" pitchFamily="18" charset="0"/>
                        </a:rPr>
                        <a:t>Academic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 panose="02020603050405020304"/>
                          <a:cs typeface="Times New Roman" pitchFamily="18" charset="0"/>
                        </a:rPr>
                        <a:t> Calendar of events have prepared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 panose="02020603050405020304"/>
                        <a:cs typeface="Times New Roman" pitchFamily="18" charset="0"/>
                      </a:endParaRPr>
                    </a:p>
                  </a:txBody>
                  <a:tcPr marL="34175" marR="341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09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 panose="02020603050405020304"/>
                          <a:cs typeface="Times New Roman" pitchFamily="18" charset="0"/>
                        </a:rPr>
                        <a:t>Use of various instructional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 panose="02020603050405020304"/>
                          <a:cs typeface="Times New Roman" pitchFamily="18" charset="0"/>
                        </a:rPr>
                        <a:t> planning  and delivery methods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 panose="02020603050405020304"/>
                        <a:cs typeface="Times New Roman" pitchFamily="18" charset="0"/>
                      </a:endParaRPr>
                    </a:p>
                  </a:txBody>
                  <a:tcPr marL="34175" marR="341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7818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 panose="02020603050405020304"/>
                          <a:cs typeface="Times New Roman" pitchFamily="18" charset="0"/>
                        </a:rPr>
                        <a:t>Shown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 panose="02020603050405020304"/>
                          <a:cs typeface="Times New Roman" pitchFamily="18" charset="0"/>
                        </a:rPr>
                        <a:t> lecturing classes  through tutorials  and Remedial classes.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 panose="02020603050405020304"/>
                        <a:cs typeface="Times New Roman" pitchFamily="18" charset="0"/>
                      </a:endParaRPr>
                    </a:p>
                  </a:txBody>
                  <a:tcPr marL="34175" marR="341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1825">
                <a:tc>
                  <a:txBody>
                    <a:bodyPr/>
                    <a:lstStyle/>
                    <a:p>
                      <a:pPr lvl="0"/>
                      <a:r>
                        <a:rPr lang="x-none" sz="1800" kern="120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Demonstrations in the class room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4175" marR="341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59155">
                <a:tc>
                  <a:txBody>
                    <a:bodyPr/>
                    <a:lstStyle/>
                    <a:p>
                      <a:pPr lvl="0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 group of students are allocated to each Faculty who act as mentor to address the grievances of each student and after counseling, suitable suggestions/ advise is given and the Department will try to resolve the issues of mentee.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4175" marR="341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94715">
                <a:tc>
                  <a:txBody>
                    <a:bodyPr/>
                    <a:lstStyle/>
                    <a:p>
                      <a:pPr lvl="0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Encouraged to participate in various competitive exams/quest/quiz.</a:t>
                      </a:r>
                      <a:endParaRPr lang="en-US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lvl="0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Inspired to take up competitive examinations like DCET etc.,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4175" marR="341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9118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 pitchFamily="18" charset="0"/>
                          <a:ea typeface="Times New Roman" panose="02020603050405020304"/>
                          <a:cs typeface="Times New Roman" pitchFamily="18" charset="0"/>
                        </a:rPr>
                        <a:t>Remedial/Tutorial Classes</a:t>
                      </a:r>
                      <a:r>
                        <a:rPr lang="en-US" sz="1800" dirty="0" smtClean="0">
                          <a:latin typeface="Times New Roman" pitchFamily="18" charset="0"/>
                          <a:ea typeface="Times New Roman" panose="02020603050405020304"/>
                          <a:cs typeface="Times New Roman" pitchFamily="18" charset="0"/>
                        </a:rPr>
                        <a:t>. Along with some Seminars </a:t>
                      </a:r>
                      <a:r>
                        <a:rPr lang="en-US" sz="1800" baseline="0" dirty="0" smtClean="0">
                          <a:latin typeface="Times New Roman" pitchFamily="18" charset="0"/>
                          <a:ea typeface="Times New Roman" panose="02020603050405020304"/>
                          <a:cs typeface="Times New Roman" pitchFamily="18" charset="0"/>
                        </a:rPr>
                        <a:t> or Guest lectures have been arranged.</a:t>
                      </a:r>
                      <a:endParaRPr lang="en-US" sz="1800" dirty="0">
                        <a:latin typeface="Times New Roman" pitchFamily="18" charset="0"/>
                        <a:ea typeface="Times New Roman" panose="02020603050405020304"/>
                        <a:cs typeface="Times New Roman" pitchFamily="18" charset="0"/>
                      </a:endParaRPr>
                    </a:p>
                  </a:txBody>
                  <a:tcPr marL="34175" marR="341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B015E82-BA64-BB2A-3A6E-FCBE6A27C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15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73579" y="2212255"/>
            <a:ext cx="3444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</a:rPr>
              <a:t>Criteria-3</a:t>
            </a:r>
          </a:p>
        </p:txBody>
      </p:sp>
      <p:sp>
        <p:nvSpPr>
          <p:cNvPr id="3" name="Rectangle 2"/>
          <p:cNvSpPr/>
          <p:nvPr/>
        </p:nvSpPr>
        <p:spPr>
          <a:xfrm>
            <a:off x="2325611" y="2973186"/>
            <a:ext cx="7776168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Course outcomes &amp; Program Outcomes</a:t>
            </a:r>
            <a:endParaRPr lang="en-US" sz="32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9BB142-F6C8-F5FF-A16C-691896924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16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 noGrp="1"/>
          </p:cNvSpPr>
          <p:nvPr>
            <p:ph type="title"/>
          </p:nvPr>
        </p:nvSpPr>
        <p:spPr>
          <a:xfrm>
            <a:off x="3262406" y="4589306"/>
            <a:ext cx="5657850" cy="383182"/>
          </a:xfr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1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 Specific Outcomes [</a:t>
            </a:r>
            <a:r>
              <a:rPr lang="en-US" sz="21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PSOs</a:t>
            </a:r>
            <a:r>
              <a:rPr lang="en-US" sz="21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]</a:t>
            </a:r>
          </a:p>
        </p:txBody>
      </p:sp>
      <p:sp>
        <p:nvSpPr>
          <p:cNvPr id="10" name="AutoShape 2" descr="Image result for Infosys Logo"/>
          <p:cNvSpPr>
            <a:spLocks noChangeAspect="1" noChangeArrowheads="1"/>
          </p:cNvSpPr>
          <p:nvPr/>
        </p:nvSpPr>
        <p:spPr bwMode="auto">
          <a:xfrm>
            <a:off x="2753699" y="2245195"/>
            <a:ext cx="304800" cy="2286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en-US" sz="1350">
              <a:latin typeface="Calibri" panose="020F0502020204030204" pitchFamily="34" charset="0"/>
            </a:endParaRPr>
          </a:p>
        </p:txBody>
      </p:sp>
      <p:sp>
        <p:nvSpPr>
          <p:cNvPr id="11" name="AutoShape 4" descr="Image result for Infosys Logo"/>
          <p:cNvSpPr>
            <a:spLocks noChangeAspect="1" noChangeArrowheads="1"/>
          </p:cNvSpPr>
          <p:nvPr/>
        </p:nvSpPr>
        <p:spPr bwMode="auto">
          <a:xfrm>
            <a:off x="2753699" y="2245195"/>
            <a:ext cx="304800" cy="2286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en-US" sz="1350">
              <a:latin typeface="Calibri" panose="020F0502020204030204" pitchFamily="34" charset="0"/>
            </a:endParaRPr>
          </a:p>
        </p:txBody>
      </p:sp>
      <p:sp>
        <p:nvSpPr>
          <p:cNvPr id="12" name="AutoShape 10" descr="Image result for J Spider Logo"/>
          <p:cNvSpPr>
            <a:spLocks noChangeAspect="1" noChangeArrowheads="1"/>
          </p:cNvSpPr>
          <p:nvPr/>
        </p:nvSpPr>
        <p:spPr bwMode="auto">
          <a:xfrm>
            <a:off x="2753699" y="2245195"/>
            <a:ext cx="304800" cy="2286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en-US" sz="135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14249" y="406232"/>
            <a:ext cx="8954161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PO1- Basic and Discipline Specific Knowledge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 Apply knowledge of basic mathematics, science and engineering fundamentals and engineering specialization to solve the engineering problems.</a:t>
            </a:r>
            <a:endParaRPr lang="en-IN" sz="14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PO2 -Problem Analysis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 Identify and analyze well defined engineering problems using codified standard methods.</a:t>
            </a:r>
            <a:endParaRPr lang="en-IN" sz="14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PO3- Design/Development of Solutions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 Design solutions for well-defined technical problems and assist with the design of systems components or processes to meet specified needs.</a:t>
            </a:r>
            <a:endParaRPr lang="en-IN" sz="14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PO4 -Engineering Tools, Experimentation and Testing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 Apply modern engineering tools and appropriate technique to conduct standard tests and measurements.</a:t>
            </a:r>
            <a:endParaRPr lang="en-IN" sz="14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PO5 -Engineering practices for society, sustainability and environment: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Apply appropriate technology in context of society, sustainability, environment and ethical practices.</a:t>
            </a:r>
            <a:endParaRPr lang="en-IN" sz="14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PO6 -Project Management: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Use engineering management principles individually, as a team member or a leader to manage projects and effectively communicate about well-defined engineering activities.</a:t>
            </a:r>
            <a:endParaRPr lang="en-IN" sz="14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PO7- Life-Long Learning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 Ability to analyze individual needs and engage in updating in the context of technological changes.</a:t>
            </a:r>
            <a:endParaRPr lang="en-IN" sz="14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9" name="Title 3"/>
          <p:cNvSpPr txBox="1"/>
          <p:nvPr/>
        </p:nvSpPr>
        <p:spPr>
          <a:xfrm>
            <a:off x="3262404" y="77801"/>
            <a:ext cx="5657850" cy="3831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21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 Outcomes [POs]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191F769-AEAF-9B33-5497-C382A4806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17</a:t>
            </a:fld>
            <a:endParaRPr lang="en-IN"/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570535" y="4947375"/>
          <a:ext cx="8683807" cy="1770380"/>
        </p:xfrm>
        <a:graphic>
          <a:graphicData uri="http://schemas.openxmlformats.org/drawingml/2006/table">
            <a:tbl>
              <a:tblPr/>
              <a:tblGrid>
                <a:gridCol w="694705"/>
                <a:gridCol w="7989102"/>
              </a:tblGrid>
              <a:tr h="4902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Arial MT"/>
                          <a:cs typeface="Arial MT"/>
                        </a:rPr>
                        <a:t>PSO1</a:t>
                      </a:r>
                      <a:endParaRPr lang="en-US" sz="1400" dirty="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Arial MT"/>
                          <a:cs typeface="Times New Roman" pitchFamily="18" charset="0"/>
                        </a:rPr>
                        <a:t>Diploma graduates have an ability to </a:t>
                      </a:r>
                      <a:r>
                        <a:rPr lang="en-US" sz="1400" b="1" dirty="0">
                          <a:latin typeface="Times New Roman" pitchFamily="18" charset="0"/>
                          <a:ea typeface="Arial MT"/>
                          <a:cs typeface="Times New Roman" pitchFamily="18" charset="0"/>
                        </a:rPr>
                        <a:t>plan, analysis, design, execution, lab testing </a:t>
                      </a:r>
                      <a:r>
                        <a:rPr lang="en-US" sz="1400" dirty="0">
                          <a:latin typeface="Times New Roman" pitchFamily="18" charset="0"/>
                          <a:ea typeface="Arial MT"/>
                          <a:cs typeface="Times New Roman" pitchFamily="18" charset="0"/>
                        </a:rPr>
                        <a:t>for materials and to      maintain cost effective structures with less usage of natural resources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3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/>
                          <a:ea typeface="Arial MT"/>
                          <a:cs typeface="Arial MT"/>
                        </a:rPr>
                        <a:t>PSO2</a:t>
                      </a:r>
                      <a:endParaRPr lang="en-US" sz="140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Arial MT"/>
                          <a:cs typeface="Times New Roman" pitchFamily="18" charset="0"/>
                        </a:rPr>
                        <a:t>The graduates of civil engineering </a:t>
                      </a:r>
                      <a:r>
                        <a:rPr lang="en-US" sz="1400" dirty="0" err="1">
                          <a:latin typeface="Times New Roman" pitchFamily="18" charset="0"/>
                          <a:ea typeface="Arial MT"/>
                          <a:cs typeface="Times New Roman" pitchFamily="18" charset="0"/>
                        </a:rPr>
                        <a:t>programme</a:t>
                      </a:r>
                      <a:r>
                        <a:rPr lang="en-US" sz="1400" dirty="0">
                          <a:latin typeface="Times New Roman" pitchFamily="18" charset="0"/>
                          <a:ea typeface="Arial MT"/>
                          <a:cs typeface="Times New Roman" pitchFamily="18" charset="0"/>
                        </a:rPr>
                        <a:t> have the ability to take up unemployment, entrepreneurship like consulting </a:t>
                      </a:r>
                      <a:r>
                        <a:rPr lang="en-US" sz="1400" b="1" dirty="0">
                          <a:latin typeface="Times New Roman" pitchFamily="18" charset="0"/>
                          <a:ea typeface="Arial MT"/>
                          <a:cs typeface="Times New Roman" pitchFamily="18" charset="0"/>
                        </a:rPr>
                        <a:t>civil engineer, contractor, bank </a:t>
                      </a:r>
                      <a:r>
                        <a:rPr lang="en-US" sz="1400" b="1" dirty="0" err="1">
                          <a:latin typeface="Times New Roman" pitchFamily="18" charset="0"/>
                          <a:ea typeface="Arial MT"/>
                          <a:cs typeface="Times New Roman" pitchFamily="18" charset="0"/>
                        </a:rPr>
                        <a:t>valuer</a:t>
                      </a:r>
                      <a:r>
                        <a:rPr lang="en-US" sz="1400" dirty="0">
                          <a:latin typeface="Times New Roman" pitchFamily="18" charset="0"/>
                          <a:ea typeface="Arial MT"/>
                          <a:cs typeface="Times New Roman" pitchFamily="18" charset="0"/>
                        </a:rPr>
                        <a:t>, surveying and </a:t>
                      </a:r>
                      <a:r>
                        <a:rPr lang="en-US" sz="1400" dirty="0" err="1">
                          <a:latin typeface="Times New Roman" pitchFamily="18" charset="0"/>
                          <a:ea typeface="Arial MT"/>
                          <a:cs typeface="Times New Roman" pitchFamily="18" charset="0"/>
                        </a:rPr>
                        <a:t>cadd</a:t>
                      </a:r>
                      <a:r>
                        <a:rPr lang="en-US" sz="1400" dirty="0">
                          <a:latin typeface="Times New Roman" pitchFamily="18" charset="0"/>
                          <a:ea typeface="Arial MT"/>
                          <a:cs typeface="Times New Roman" pitchFamily="18" charset="0"/>
                        </a:rPr>
                        <a:t> design, research and development for sustainable civil society.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3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/>
                          <a:ea typeface="Arial MT"/>
                          <a:cs typeface="Arial MT"/>
                        </a:rPr>
                        <a:t>PSO3</a:t>
                      </a:r>
                      <a:endParaRPr lang="en-US" sz="140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51435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Arial MT"/>
                          <a:cs typeface="Times New Roman" pitchFamily="18" charset="0"/>
                        </a:rPr>
                        <a:t>The e  The Graduates of civil engineering </a:t>
                      </a:r>
                      <a:r>
                        <a:rPr lang="en-US" sz="1400" dirty="0" err="1">
                          <a:latin typeface="Times New Roman" pitchFamily="18" charset="0"/>
                          <a:ea typeface="Arial MT"/>
                          <a:cs typeface="Times New Roman" pitchFamily="18" charset="0"/>
                        </a:rPr>
                        <a:t>programme</a:t>
                      </a:r>
                      <a:r>
                        <a:rPr lang="en-US" sz="1400" dirty="0">
                          <a:latin typeface="Times New Roman" pitchFamily="18" charset="0"/>
                          <a:ea typeface="Arial MT"/>
                          <a:cs typeface="Times New Roman" pitchFamily="18" charset="0"/>
                        </a:rPr>
                        <a:t> can peruse professional growth, higher studies, leadership qualities, </a:t>
                      </a:r>
                      <a:r>
                        <a:rPr lang="en-US" sz="1400" b="1" dirty="0">
                          <a:latin typeface="Times New Roman" pitchFamily="18" charset="0"/>
                          <a:ea typeface="Arial MT"/>
                          <a:cs typeface="Times New Roman" pitchFamily="18" charset="0"/>
                        </a:rPr>
                        <a:t>demonstrate professional integrity, ethics</a:t>
                      </a:r>
                      <a:r>
                        <a:rPr lang="en-US" sz="1400" dirty="0">
                          <a:latin typeface="Times New Roman" pitchFamily="18" charset="0"/>
                          <a:ea typeface="Arial MT"/>
                          <a:cs typeface="Times New Roman" pitchFamily="18" charset="0"/>
                        </a:rPr>
                        <a:t>, issues related to civil engineering projects and engage in lifelong learning.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Image result for Infosys Logo"/>
          <p:cNvSpPr>
            <a:spLocks noChangeAspect="1" noChangeArrowheads="1"/>
          </p:cNvSpPr>
          <p:nvPr/>
        </p:nvSpPr>
        <p:spPr bwMode="auto">
          <a:xfrm>
            <a:off x="2822972" y="748904"/>
            <a:ext cx="304800" cy="2286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en-US" sz="1350">
              <a:latin typeface="Calibri" panose="020F0502020204030204" pitchFamily="34" charset="0"/>
            </a:endParaRPr>
          </a:p>
        </p:txBody>
      </p:sp>
      <p:sp>
        <p:nvSpPr>
          <p:cNvPr id="8" name="AutoShape 4" descr="Image result for Infosys Logo"/>
          <p:cNvSpPr>
            <a:spLocks noChangeAspect="1" noChangeArrowheads="1"/>
          </p:cNvSpPr>
          <p:nvPr/>
        </p:nvSpPr>
        <p:spPr bwMode="auto">
          <a:xfrm>
            <a:off x="2822972" y="748904"/>
            <a:ext cx="304800" cy="2286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en-US" sz="1350">
              <a:latin typeface="Calibri" panose="020F0502020204030204" pitchFamily="34" charset="0"/>
            </a:endParaRPr>
          </a:p>
        </p:txBody>
      </p:sp>
      <p:sp>
        <p:nvSpPr>
          <p:cNvPr id="9" name="AutoShape 10" descr="Image result for J Spider Logo"/>
          <p:cNvSpPr>
            <a:spLocks noChangeAspect="1" noChangeArrowheads="1"/>
          </p:cNvSpPr>
          <p:nvPr/>
        </p:nvSpPr>
        <p:spPr bwMode="auto">
          <a:xfrm>
            <a:off x="2822972" y="748904"/>
            <a:ext cx="304800" cy="2286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en-US" sz="1350">
              <a:latin typeface="Calibri" panose="020F050202020403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724297" y="977504"/>
          <a:ext cx="8789794" cy="1890158"/>
        </p:xfrm>
        <a:graphic>
          <a:graphicData uri="http://schemas.openxmlformats.org/drawingml/2006/table">
            <a:tbl>
              <a:tblPr/>
              <a:tblGrid>
                <a:gridCol w="8126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771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950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IN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Course Name: </a:t>
                      </a:r>
                      <a:r>
                        <a:rPr lang="en-IN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Construction of Materials</a:t>
                      </a:r>
                      <a:endParaRPr lang="en-IN" sz="16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48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b="1" kern="1200" dirty="0">
                          <a:solidFill>
                            <a:schemeClr val="tx1"/>
                          </a:solidFill>
                          <a:latin typeface="Cambria" panose="02040503050406030204"/>
                          <a:ea typeface="Calibri" panose="020F0502020204030204"/>
                          <a:cs typeface="Times New Roman" panose="02020603050405020304"/>
                        </a:rPr>
                        <a:t>COs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600" b="1" kern="1200" dirty="0">
                          <a:solidFill>
                            <a:schemeClr val="tx1"/>
                          </a:solidFill>
                          <a:latin typeface="Cambria" panose="02040503050406030204"/>
                          <a:ea typeface="Calibri" panose="020F0502020204030204"/>
                          <a:cs typeface="Times New Roman" panose="02020603050405020304"/>
                        </a:rPr>
                        <a:t>Statement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89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C101.1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Identify relevant natural construction materials.</a:t>
                      </a:r>
                      <a:endParaRPr lang="en-IN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89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C101.2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Select relevant artificial construction materials</a:t>
                      </a:r>
                      <a:endParaRPr lang="en-IN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89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C101.3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231F20"/>
                          </a:solidFill>
                          <a:latin typeface="Times New Roman" pitchFamily="18" charset="0"/>
                          <a:ea typeface="Arial MT"/>
                          <a:cs typeface="Times New Roman" pitchFamily="18" charset="0"/>
                        </a:rPr>
                        <a:t>Identify and use of processed construction materials.</a:t>
                      </a:r>
                      <a:endParaRPr lang="en-US" sz="1600" dirty="0">
                        <a:latin typeface="Times New Roman" pitchFamily="18" charset="0"/>
                        <a:ea typeface="Arial MT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89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C101.4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Select relevant special type of construction materials</a:t>
                      </a:r>
                      <a:endParaRPr lang="en-IN" sz="16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339708" y="334512"/>
            <a:ext cx="769964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Sample Course Outcomes &amp; Mapping with POs &amp; PSOs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750189" y="3745138"/>
          <a:ext cx="8901846" cy="2238330"/>
        </p:xfrm>
        <a:graphic>
          <a:graphicData uri="http://schemas.openxmlformats.org/drawingml/2006/table">
            <a:tbl>
              <a:tblPr/>
              <a:tblGrid>
                <a:gridCol w="12150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60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21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576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5764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0989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11201"/>
              </a:tblGrid>
              <a:tr h="23927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</a:rPr>
                        <a:t>PO-1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</a:rPr>
                        <a:t>PO-2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</a:rPr>
                        <a:t>PO-3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</a:rPr>
                        <a:t>PO-4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</a:rPr>
                        <a:t>PO-5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</a:rPr>
                        <a:t>PO-6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</a:rPr>
                        <a:t>PO-7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</a:rPr>
                        <a:t>PSO-1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</a:rPr>
                        <a:t>PSO-2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latin typeface="Cambria" panose="02040503050406030204" pitchFamily="18" charset="0"/>
                      </a:endParaRP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</a:rPr>
                        <a:t>PSO-3</a:t>
                      </a:r>
                    </a:p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74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C201.1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-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-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-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-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-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74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C201.2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-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-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-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-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-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74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C201.3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-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-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-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-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 -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74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C201.4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-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-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-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-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-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90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632523"/>
                          </a:solidFill>
                          <a:latin typeface="Cambria" panose="02040503050406030204" pitchFamily="18" charset="0"/>
                        </a:rPr>
                        <a:t>Average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en-IN" sz="1800" b="1" i="0" u="none" strike="noStrike" kern="1200" dirty="0" smtClean="0">
                          <a:solidFill>
                            <a:srgbClr val="63252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3</a:t>
                      </a:r>
                      <a:endParaRPr lang="en-IN" sz="1800" b="1" i="0" u="none" strike="noStrike" kern="1200" dirty="0">
                        <a:solidFill>
                          <a:srgbClr val="632523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en-IN" sz="1800" b="1" i="0" u="none" strike="noStrike" kern="1200" dirty="0">
                          <a:solidFill>
                            <a:srgbClr val="63252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en-IN" sz="1800" b="1" i="0" u="none" strike="noStrike" kern="1200" dirty="0">
                          <a:solidFill>
                            <a:srgbClr val="63252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en-IN" sz="1800" b="1" i="0" u="none" strike="noStrike" kern="1200" dirty="0">
                          <a:solidFill>
                            <a:srgbClr val="63252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en-IN" sz="1800" b="1" i="0" u="none" strike="noStrike" kern="1200" dirty="0">
                          <a:solidFill>
                            <a:srgbClr val="63252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en-IN" sz="1800" b="1" i="0" u="none" strike="noStrike" kern="1200" dirty="0">
                          <a:solidFill>
                            <a:srgbClr val="63252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en-IN" sz="1800" b="1" i="0" u="none" strike="noStrike" kern="1200" dirty="0" smtClean="0">
                          <a:solidFill>
                            <a:srgbClr val="63252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3</a:t>
                      </a:r>
                      <a:endParaRPr lang="en-IN" sz="1800" b="1" i="0" u="none" strike="noStrike" kern="1200" dirty="0">
                        <a:solidFill>
                          <a:srgbClr val="632523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Aft>
                          <a:spcPts val="0"/>
                        </a:spcAft>
                      </a:pPr>
                      <a:endParaRPr lang="en-IN" sz="1800" b="1" i="0" u="none" strike="noStrike" kern="1200" dirty="0">
                        <a:solidFill>
                          <a:srgbClr val="632523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en-IN" sz="1800" b="1" i="0" u="none" strike="noStrike" kern="1200" dirty="0">
                          <a:solidFill>
                            <a:srgbClr val="63252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en-IN" sz="1800" b="1" i="0" u="none" strike="noStrike" kern="1200" dirty="0" smtClean="0">
                          <a:solidFill>
                            <a:srgbClr val="63252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3</a:t>
                      </a:r>
                      <a:endParaRPr lang="en-IN" sz="1800" b="1" i="0" u="none" strike="noStrike" kern="1200" dirty="0">
                        <a:solidFill>
                          <a:srgbClr val="632523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912789" y="6088740"/>
            <a:ext cx="8234636" cy="310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IN" sz="1350" b="1" dirty="0">
                <a:latin typeface="Cambria" panose="02040503050406030204" pitchFamily="18" charset="0"/>
                <a:cs typeface="Andalus" panose="02020603050405020304" pitchFamily="18" charset="-78"/>
              </a:rPr>
              <a:t>Level </a:t>
            </a:r>
            <a:r>
              <a:rPr lang="en-IN" sz="1350" b="1" dirty="0">
                <a:solidFill>
                  <a:srgbClr val="FF0000"/>
                </a:solidFill>
                <a:latin typeface="Cambria" panose="02040503050406030204" pitchFamily="18" charset="0"/>
                <a:cs typeface="Andalus" panose="02020603050405020304" pitchFamily="18" charset="-78"/>
              </a:rPr>
              <a:t>3</a:t>
            </a:r>
            <a:r>
              <a:rPr lang="en-IN" sz="1350" b="1" dirty="0">
                <a:latin typeface="Cambria" panose="02040503050406030204" pitchFamily="18" charset="0"/>
                <a:cs typeface="Andalus" panose="02020603050405020304" pitchFamily="18" charset="-78"/>
              </a:rPr>
              <a:t> represents for </a:t>
            </a:r>
            <a:r>
              <a:rPr lang="en-IN" sz="1350" b="1" dirty="0">
                <a:solidFill>
                  <a:srgbClr val="FF0000"/>
                </a:solidFill>
                <a:latin typeface="Cambria" panose="02040503050406030204" pitchFamily="18" charset="0"/>
                <a:cs typeface="Andalus" panose="02020603050405020304" pitchFamily="18" charset="-78"/>
              </a:rPr>
              <a:t>HIGH, </a:t>
            </a:r>
            <a:r>
              <a:rPr lang="en-IN" sz="1350" b="1" dirty="0">
                <a:latin typeface="Cambria" panose="02040503050406030204" pitchFamily="18" charset="0"/>
                <a:cs typeface="Andalus" panose="02020603050405020304" pitchFamily="18" charset="-78"/>
              </a:rPr>
              <a:t>Level </a:t>
            </a:r>
            <a:r>
              <a:rPr lang="en-IN" sz="1350" b="1" dirty="0">
                <a:solidFill>
                  <a:srgbClr val="FF0000"/>
                </a:solidFill>
                <a:latin typeface="Cambria" panose="02040503050406030204" pitchFamily="18" charset="0"/>
                <a:cs typeface="Andalus" panose="02020603050405020304" pitchFamily="18" charset="-78"/>
              </a:rPr>
              <a:t>2</a:t>
            </a:r>
            <a:r>
              <a:rPr lang="en-IN" sz="1350" b="1" dirty="0">
                <a:latin typeface="Cambria" panose="02040503050406030204" pitchFamily="18" charset="0"/>
                <a:cs typeface="Andalus" panose="02020603050405020304" pitchFamily="18" charset="-78"/>
              </a:rPr>
              <a:t> represents for </a:t>
            </a:r>
            <a:r>
              <a:rPr lang="en-IN" sz="1350" b="1" dirty="0">
                <a:solidFill>
                  <a:srgbClr val="FF0000"/>
                </a:solidFill>
                <a:latin typeface="Cambria" panose="02040503050406030204" pitchFamily="18" charset="0"/>
                <a:cs typeface="Andalus" panose="02020603050405020304" pitchFamily="18" charset="-78"/>
              </a:rPr>
              <a:t>MODERATE,</a:t>
            </a:r>
            <a:r>
              <a:rPr lang="en-IN" sz="1350" b="1" dirty="0">
                <a:latin typeface="Cambria" panose="02040503050406030204" pitchFamily="18" charset="0"/>
                <a:cs typeface="Andalus" panose="02020603050405020304" pitchFamily="18" charset="-78"/>
              </a:rPr>
              <a:t> Level </a:t>
            </a:r>
            <a:r>
              <a:rPr lang="en-IN" sz="1350" b="1" dirty="0">
                <a:solidFill>
                  <a:srgbClr val="FF0000"/>
                </a:solidFill>
                <a:latin typeface="Cambria" panose="02040503050406030204" pitchFamily="18" charset="0"/>
                <a:cs typeface="Andalus" panose="02020603050405020304" pitchFamily="18" charset="-78"/>
              </a:rPr>
              <a:t>1</a:t>
            </a:r>
            <a:r>
              <a:rPr lang="en-IN" sz="1350" b="1" dirty="0">
                <a:latin typeface="Cambria" panose="02040503050406030204" pitchFamily="18" charset="0"/>
                <a:cs typeface="Andalus" panose="02020603050405020304" pitchFamily="18" charset="-78"/>
              </a:rPr>
              <a:t> represents for </a:t>
            </a:r>
            <a:r>
              <a:rPr lang="en-IN" sz="1350" b="1" dirty="0">
                <a:solidFill>
                  <a:srgbClr val="FF0000"/>
                </a:solidFill>
                <a:latin typeface="Cambria" panose="02040503050406030204" pitchFamily="18" charset="0"/>
                <a:cs typeface="Andalus" panose="02020603050405020304" pitchFamily="18" charset="-78"/>
              </a:rPr>
              <a:t>LOW</a:t>
            </a:r>
            <a:endParaRPr lang="en-US" sz="1350" b="1" dirty="0">
              <a:solidFill>
                <a:srgbClr val="FF0000"/>
              </a:solidFill>
              <a:latin typeface="Cambria" panose="02040503050406030204" pitchFamily="18" charset="0"/>
              <a:cs typeface="Andalus" panose="02020603050405020304" pitchFamily="18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B30A25D-C6FB-D9FD-28FF-90D2EA3E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18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31" y="222068"/>
            <a:ext cx="11782698" cy="6479177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Curriculum for attaining POs and PSOs.</a:t>
            </a: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19</a:t>
            </a:fld>
            <a:endParaRPr lang="en-IN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032000" y="719667"/>
          <a:ext cx="9398000" cy="5935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571"/>
                <a:gridCol w="580571"/>
                <a:gridCol w="2828835"/>
                <a:gridCol w="796834"/>
                <a:gridCol w="509452"/>
                <a:gridCol w="509451"/>
                <a:gridCol w="457200"/>
                <a:gridCol w="483326"/>
                <a:gridCol w="444137"/>
                <a:gridCol w="391886"/>
                <a:gridCol w="378823"/>
                <a:gridCol w="509451"/>
                <a:gridCol w="470263"/>
                <a:gridCol w="457200"/>
              </a:tblGrid>
              <a:tr h="3245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Sl.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SEM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Course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Course</a:t>
                      </a:r>
                      <a:b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PSO1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PSO2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PSO3</a:t>
                      </a:r>
                    </a:p>
                  </a:txBody>
                  <a:tcPr marL="9525" marR="9525" marT="9525" marB="0" anchor="ctr"/>
                </a:tc>
              </a:tr>
              <a:tr h="205689">
                <a:tc rowSpan="2"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 rowSpan="7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20CE11T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CUM SKILLS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20EG01P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</a:tr>
              <a:tr h="193738">
                <a:tc rowSpan="2"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908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 ANALYSIS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20SC02P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</a:tr>
              <a:tr h="179814">
                <a:tc rowSpan="2"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047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IT SKILLS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20CS01P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</a:tr>
              <a:tr h="19596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00490">
                <a:tc rowSpan="2"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 rowSpan="6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ENGG MATHS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20SC01T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PMS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20PM01T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</a:tr>
              <a:tr h="28458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8458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CEG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20CE21P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</a:tr>
              <a:tr h="28458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BASIC SURV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20CE22P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</a:tr>
              <a:tr h="28458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FEEE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20EE01P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</a:tr>
              <a:tr h="28458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ENG MECH SOM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20CE31P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</a:tr>
              <a:tr h="28458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MODETN SURV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20CE32P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</a:tr>
              <a:tr h="28458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CONSTR TECHN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20CE33P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</a:tr>
              <a:tr h="28458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BULD DRW CADD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20CE34P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</a:tr>
              <a:tr h="28458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CONCRT TECHN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20CE41P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</a:tr>
              <a:tr h="28458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BULD EST &amp; VAL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20CE42P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</a:tr>
              <a:tr h="28458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SITE MANAGEMENT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20CE43P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</a:tr>
              <a:tr h="28458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DISG &amp; DET OF RCC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20CE44P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</a:tr>
              <a:tr h="28458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BUILT ENVIRONMENT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20CE54I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</a:tr>
              <a:tr h="28458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INPLANT TR/PROJECT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20CE61S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</a:tr>
              <a:tr h="344305">
                <a:tc gridSpan="4"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Avge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of CO’s with PO’s and PSO’s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2.889</a:t>
                      </a:r>
                      <a:endParaRPr lang="en-US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n-US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n-US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2.625</a:t>
                      </a:r>
                      <a:endParaRPr lang="en-US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1.9</a:t>
                      </a:r>
                      <a:endParaRPr lang="en-US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1.6</a:t>
                      </a:r>
                      <a:endParaRPr lang="en-US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2.5</a:t>
                      </a:r>
                      <a:endParaRPr lang="en-US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2.722</a:t>
                      </a:r>
                      <a:endParaRPr lang="en-US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2.571</a:t>
                      </a:r>
                      <a:endParaRPr lang="en-US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2.714</a:t>
                      </a:r>
                      <a:endParaRPr lang="en-US" sz="11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2312127" y="2967275"/>
            <a:ext cx="956201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950" b="1" dirty="0">
                <a:latin typeface="Cambria" panose="02040503050406030204" pitchFamily="18" charset="0"/>
              </a:rPr>
              <a:t>5</a:t>
            </a:r>
            <a:r>
              <a:rPr lang="en-IN" sz="1950" b="1" dirty="0" smtClean="0">
                <a:latin typeface="Cambria" panose="02040503050406030204" pitchFamily="18" charset="0"/>
              </a:rPr>
              <a:t>. Criteria –4: Students Performance</a:t>
            </a:r>
            <a:endParaRPr lang="en-IN" sz="1950" b="1" dirty="0">
              <a:latin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37806" y="2597943"/>
            <a:ext cx="905256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950" b="1" dirty="0" smtClean="0">
                <a:latin typeface="Cambria" panose="02040503050406030204" pitchFamily="18" charset="0"/>
              </a:rPr>
              <a:t>     4. Criteria –3 : Course Outcomes and Program Outcomes </a:t>
            </a:r>
            <a:endParaRPr lang="en-IN" sz="1950" b="1" dirty="0">
              <a:latin typeface="Cambria" panose="0204050305040603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03121" y="3367325"/>
            <a:ext cx="890886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950" b="1" dirty="0" smtClean="0">
                <a:latin typeface="Cambria" panose="02040503050406030204" pitchFamily="18" charset="0"/>
              </a:rPr>
              <a:t>    6. Criteria –5 : Faculty Information and Contribution.</a:t>
            </a:r>
            <a:endParaRPr lang="en-IN" sz="1950" b="1" dirty="0">
              <a:latin typeface="Cambria" panose="0204050305040603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59875" y="3762103"/>
            <a:ext cx="6283234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950" b="1" dirty="0" smtClean="0">
                <a:latin typeface="Cambria" panose="02040503050406030204" pitchFamily="18" charset="0"/>
              </a:rPr>
              <a:t> 7. Criteria –6 : Facilities and Technical Support.</a:t>
            </a:r>
            <a:endParaRPr lang="en-IN" sz="1950" b="1" dirty="0">
              <a:latin typeface="Cambria" panose="0204050305040603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50869" y="5034725"/>
            <a:ext cx="741970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950" b="1" dirty="0" smtClean="0">
                <a:latin typeface="Cambria" panose="02040503050406030204" pitchFamily="18" charset="0"/>
              </a:rPr>
              <a:t>     </a:t>
            </a:r>
          </a:p>
          <a:p>
            <a:r>
              <a:rPr lang="en-IN" sz="1950" b="1" dirty="0" smtClean="0">
                <a:latin typeface="Cambria" panose="02040503050406030204" pitchFamily="18" charset="0"/>
              </a:rPr>
              <a:t>OBE Philosophy of the Civil Department</a:t>
            </a:r>
            <a:endParaRPr lang="en-IN" sz="1950" b="1" dirty="0">
              <a:latin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59874" y="1912143"/>
            <a:ext cx="8595359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950" b="1" dirty="0" smtClean="0">
                <a:latin typeface="Cambria" panose="02040503050406030204" pitchFamily="18" charset="0"/>
              </a:rPr>
              <a:t>2. Criteria – 1 : Vision , Mission and Program Educational Objectives  </a:t>
            </a:r>
            <a:endParaRPr lang="en-IN" sz="1950" b="1" dirty="0">
              <a:latin typeface="Cambria" panose="0204050305040603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181498" y="1454943"/>
            <a:ext cx="5355772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950" b="1" dirty="0" smtClean="0">
                <a:latin typeface="Cambria" panose="02040503050406030204" pitchFamily="18" charset="0"/>
              </a:rPr>
              <a:t>  1. Program at a Glance.</a:t>
            </a:r>
            <a:endParaRPr lang="en-IN" sz="1950" b="1" dirty="0">
              <a:latin typeface="Cambria" panose="0204050305040603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86000" y="2281475"/>
            <a:ext cx="9143999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950" b="1" dirty="0" smtClean="0">
                <a:latin typeface="Cambria" panose="02040503050406030204" pitchFamily="18" charset="0"/>
              </a:rPr>
              <a:t>3. Criteria  -2 : Program Curriculum and TLP</a:t>
            </a:r>
            <a:endParaRPr lang="en-IN" sz="1950" b="1" dirty="0"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66332" y="1013988"/>
            <a:ext cx="907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>
                <a:latin typeface="Cambria" panose="02040503050406030204" pitchFamily="18" charset="0"/>
              </a:rPr>
              <a:t>Part 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67935" y="4806125"/>
            <a:ext cx="907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 smtClean="0">
                <a:latin typeface="Cambria" panose="02040503050406030204" pitchFamily="18" charset="0"/>
              </a:rPr>
              <a:t>Part </a:t>
            </a:r>
            <a:r>
              <a:rPr lang="en-IN" sz="2000" b="1" dirty="0">
                <a:latin typeface="Cambria" panose="02040503050406030204" pitchFamily="18" charset="0"/>
              </a:rPr>
              <a:t>B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2C99735-E114-621E-9406-773CDC061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2</a:t>
            </a:fld>
            <a:endParaRPr lang="en-IN"/>
          </a:p>
        </p:txBody>
      </p:sp>
      <p:sp>
        <p:nvSpPr>
          <p:cNvPr id="40" name="TextBox 39"/>
          <p:cNvSpPr txBox="1"/>
          <p:nvPr/>
        </p:nvSpPr>
        <p:spPr>
          <a:xfrm>
            <a:off x="2220686" y="4140927"/>
            <a:ext cx="7545977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950" b="1" dirty="0" smtClean="0">
                <a:latin typeface="Cambria" panose="02040503050406030204" pitchFamily="18" charset="0"/>
              </a:rPr>
              <a:t>  8. Criteria -7  : Continuous Improvement.</a:t>
            </a:r>
            <a:endParaRPr lang="en-IN" sz="1950" b="1" dirty="0">
              <a:latin typeface="Cambria" panose="0204050305040603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116182" y="240656"/>
            <a:ext cx="7419703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950" b="1" dirty="0" smtClean="0">
                <a:latin typeface="Cambria" panose="02040503050406030204" pitchFamily="18" charset="0"/>
              </a:rPr>
              <a:t>  Contents</a:t>
            </a:r>
            <a:endParaRPr lang="en-IN" sz="1950" b="1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Image result for Infosys Logo"/>
          <p:cNvSpPr>
            <a:spLocks noChangeAspect="1" noChangeArrowheads="1"/>
          </p:cNvSpPr>
          <p:nvPr/>
        </p:nvSpPr>
        <p:spPr bwMode="auto">
          <a:xfrm>
            <a:off x="2822972" y="748904"/>
            <a:ext cx="304800" cy="2286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en-US" sz="1350">
              <a:latin typeface="Calibri" panose="020F0502020204030204" pitchFamily="34" charset="0"/>
            </a:endParaRPr>
          </a:p>
        </p:txBody>
      </p:sp>
      <p:sp>
        <p:nvSpPr>
          <p:cNvPr id="9" name="AutoShape 4" descr="Image result for Infosys Logo"/>
          <p:cNvSpPr>
            <a:spLocks noChangeAspect="1" noChangeArrowheads="1"/>
          </p:cNvSpPr>
          <p:nvPr/>
        </p:nvSpPr>
        <p:spPr bwMode="auto">
          <a:xfrm>
            <a:off x="2822972" y="748904"/>
            <a:ext cx="304800" cy="2286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en-US" sz="1350">
              <a:latin typeface="Calibri" panose="020F0502020204030204" pitchFamily="34" charset="0"/>
            </a:endParaRPr>
          </a:p>
        </p:txBody>
      </p:sp>
      <p:sp>
        <p:nvSpPr>
          <p:cNvPr id="10" name="AutoShape 10" descr="Image result for J Spider Logo"/>
          <p:cNvSpPr>
            <a:spLocks noChangeAspect="1" noChangeArrowheads="1"/>
          </p:cNvSpPr>
          <p:nvPr/>
        </p:nvSpPr>
        <p:spPr bwMode="auto">
          <a:xfrm>
            <a:off x="2822972" y="748904"/>
            <a:ext cx="304800" cy="22860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endParaRPr lang="en-US" sz="135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41712" y="278429"/>
            <a:ext cx="394023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Attainment of POs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41DFF69-64B2-90BB-72B7-FFBB6813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20</a:t>
            </a:fld>
            <a:endParaRPr lang="en-I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5189" y="1319349"/>
            <a:ext cx="7628708" cy="4833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87270" y="438324"/>
            <a:ext cx="8236390" cy="536623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en-IN" sz="2700" b="1" dirty="0">
                <a:latin typeface="Times New Roman" pitchFamily="18" charset="0"/>
                <a:cs typeface="Times New Roman" pitchFamily="18" charset="0"/>
              </a:rPr>
              <a:t>Attainment of POs through Direct Assessment tools</a:t>
            </a:r>
          </a:p>
        </p:txBody>
      </p:sp>
      <p:sp>
        <p:nvSpPr>
          <p:cNvPr id="2" name="Rectangle 1"/>
          <p:cNvSpPr/>
          <p:nvPr/>
        </p:nvSpPr>
        <p:spPr>
          <a:xfrm>
            <a:off x="4270199" y="1001073"/>
            <a:ext cx="3311291" cy="5078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IN" sz="27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For 20 series batch</a:t>
            </a:r>
            <a:endParaRPr lang="en-IN" sz="27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D209893-9772-2F69-B229-50C4E180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21</a:t>
            </a:fld>
            <a:endParaRPr lang="en-IN"/>
          </a:p>
        </p:txBody>
      </p:sp>
      <p:graphicFrame>
        <p:nvGraphicFramePr>
          <p:cNvPr id="9" name="Chart 8"/>
          <p:cNvGraphicFramePr/>
          <p:nvPr/>
        </p:nvGraphicFramePr>
        <p:xfrm>
          <a:off x="1502230" y="2005148"/>
          <a:ext cx="9196250" cy="3820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378517" y="856735"/>
            <a:ext cx="3194272" cy="507831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algn="ctr"/>
            <a:r>
              <a:rPr lang="en-IN" sz="27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For 20 series batch</a:t>
            </a:r>
            <a:endParaRPr lang="en-IN" sz="27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1615443" y="307049"/>
            <a:ext cx="8908610" cy="536623"/>
          </a:xfrm>
          <a:prstGeom prst="rect">
            <a:avLst/>
          </a:prstGeom>
          <a:solidFill>
            <a:schemeClr val="accent1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700" b="1" dirty="0">
                <a:latin typeface="Cambria" panose="02040503050406030204" pitchFamily="18" charset="0"/>
                <a:cs typeface="Times New Roman" panose="02020603050405020304" pitchFamily="18" charset="0"/>
              </a:rPr>
              <a:t>Attainment of POs through Indirect Assessment tools</a:t>
            </a:r>
            <a:endParaRPr lang="en-US" sz="27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4D9951C-6F43-55CE-68B5-EFA1E2F38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22</a:t>
            </a:fld>
            <a:endParaRPr lang="en-IN"/>
          </a:p>
        </p:txBody>
      </p:sp>
      <p:graphicFrame>
        <p:nvGraphicFramePr>
          <p:cNvPr id="9" name="Chart 8"/>
          <p:cNvGraphicFramePr/>
          <p:nvPr/>
        </p:nvGraphicFramePr>
        <p:xfrm>
          <a:off x="1175657" y="1645920"/>
          <a:ext cx="9144000" cy="4689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921" y="381182"/>
            <a:ext cx="7654138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cs typeface="Times New Roman" panose="02020603050405020304" pitchFamily="18" charset="0"/>
              </a:rPr>
              <a:t>Overall Attainment of  POs (</a:t>
            </a:r>
            <a:r>
              <a:rPr lang="en-US" sz="32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2020-23) </a:t>
            </a:r>
            <a:endParaRPr lang="en-IN" sz="3200" dirty="0"/>
          </a:p>
        </p:txBody>
      </p:sp>
      <p:graphicFrame>
        <p:nvGraphicFramePr>
          <p:cNvPr id="9" name="Table 8"/>
          <p:cNvGraphicFramePr/>
          <p:nvPr/>
        </p:nvGraphicFramePr>
        <p:xfrm>
          <a:off x="1770381" y="1453515"/>
          <a:ext cx="9594305" cy="180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6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62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68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52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2746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827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0133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7521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7521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914400"/>
              </a:tblGrid>
              <a:tr h="4089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PO/PSOs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PO1</a:t>
                      </a:r>
                      <a:endParaRPr lang="en-US"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PO2</a:t>
                      </a:r>
                      <a:endParaRPr lang="en-US" sz="2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PO3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PO4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PO5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PO6</a:t>
                      </a:r>
                      <a:endParaRPr 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en-US"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PO7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PSO1</a:t>
                      </a:r>
                      <a:endParaRPr lang="en-US" sz="20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en-US" sz="20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PSO2</a:t>
                      </a:r>
                      <a:endParaRPr lang="en-US" sz="2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PSO3</a:t>
                      </a:r>
                      <a:endParaRPr lang="en-US" sz="200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en-US" sz="2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2.889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2.625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1.9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1.6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2.5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2.722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2.571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2.714</a:t>
                      </a:r>
                      <a:endParaRPr lang="en-US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Achieved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imes New Roman"/>
                          <a:ea typeface="Arial MT"/>
                          <a:cs typeface="Arial MT"/>
                        </a:rPr>
                        <a:t>2.329</a:t>
                      </a:r>
                      <a:endParaRPr lang="en-US" sz="1600" dirty="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Times New Roman"/>
                          <a:ea typeface="Arial MT"/>
                          <a:cs typeface="Arial MT"/>
                        </a:rPr>
                        <a:t>2.518</a:t>
                      </a:r>
                      <a:endParaRPr lang="en-US" sz="160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Times New Roman"/>
                          <a:ea typeface="Arial MT"/>
                          <a:cs typeface="Arial MT"/>
                        </a:rPr>
                        <a:t>2.508</a:t>
                      </a:r>
                      <a:endParaRPr lang="en-US" sz="160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Times New Roman"/>
                          <a:ea typeface="Arial MT"/>
                          <a:cs typeface="Arial MT"/>
                        </a:rPr>
                        <a:t>2.197</a:t>
                      </a:r>
                      <a:endParaRPr lang="en-US" sz="160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Times New Roman"/>
                          <a:ea typeface="Arial MT"/>
                          <a:cs typeface="Arial MT"/>
                        </a:rPr>
                        <a:t>2.064</a:t>
                      </a:r>
                      <a:endParaRPr lang="en-US" sz="160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Times New Roman"/>
                          <a:ea typeface="Arial MT"/>
                          <a:cs typeface="Arial MT"/>
                        </a:rPr>
                        <a:t>2.228</a:t>
                      </a:r>
                      <a:endParaRPr lang="en-US" sz="160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Times New Roman"/>
                          <a:ea typeface="Arial MT"/>
                          <a:cs typeface="Arial MT"/>
                        </a:rPr>
                        <a:t>2.321</a:t>
                      </a:r>
                      <a:endParaRPr lang="en-US" sz="160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Times New Roman"/>
                          <a:ea typeface="Arial MT"/>
                          <a:cs typeface="Arial MT"/>
                        </a:rPr>
                        <a:t>2.329</a:t>
                      </a:r>
                      <a:endParaRPr lang="en-US" sz="160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Times New Roman"/>
                          <a:ea typeface="Arial MT"/>
                          <a:cs typeface="Arial MT"/>
                        </a:rPr>
                        <a:t>2.518</a:t>
                      </a:r>
                      <a:endParaRPr lang="en-US" sz="160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Times New Roman"/>
                          <a:ea typeface="Arial MT"/>
                          <a:cs typeface="Arial MT"/>
                        </a:rPr>
                        <a:t>2.508</a:t>
                      </a:r>
                      <a:endParaRPr lang="en-US" sz="1600" dirty="0"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0434FA34-0521-527B-7640-96FE9C3E1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23</a:t>
            </a:fld>
            <a:endParaRPr lang="en-IN"/>
          </a:p>
        </p:txBody>
      </p:sp>
      <p:graphicFrame>
        <p:nvGraphicFramePr>
          <p:cNvPr id="6" name="Chart 5"/>
          <p:cNvGraphicFramePr/>
          <p:nvPr/>
        </p:nvGraphicFramePr>
        <p:xfrm>
          <a:off x="1724297" y="3429000"/>
          <a:ext cx="917012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13688" y="2081012"/>
            <a:ext cx="2204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</a:rPr>
              <a:t>Criteria-4</a:t>
            </a:r>
          </a:p>
        </p:txBody>
      </p:sp>
      <p:sp>
        <p:nvSpPr>
          <p:cNvPr id="3" name="Rectangle 2"/>
          <p:cNvSpPr/>
          <p:nvPr/>
        </p:nvSpPr>
        <p:spPr>
          <a:xfrm>
            <a:off x="4026091" y="2960934"/>
            <a:ext cx="437972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Students Performance</a:t>
            </a:r>
            <a:endParaRPr lang="en-US" sz="32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125EF59-F1D1-7D64-EA11-9FE216690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24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607026" y="934057"/>
          <a:ext cx="8979172" cy="406989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032697">
                  <a:extLst>
                    <a:ext uri="{9D8B030D-6E8A-4147-A177-3AD203B41FA5}">
                      <a16:colId xmlns:a16="http://schemas.microsoft.com/office/drawing/2014/main" xmlns="" xmlns:a14="http://schemas.microsoft.com/office/drawing/2010/main" xmlns:mc="http://schemas.openxmlformats.org/markup-compatibility/2006" val="20000"/>
                    </a:ext>
                  </a:extLst>
                </a:gridCol>
                <a:gridCol w="930773">
                  <a:extLst>
                    <a:ext uri="{9D8B030D-6E8A-4147-A177-3AD203B41FA5}">
                      <a16:colId xmlns:a16="http://schemas.microsoft.com/office/drawing/2014/main" xmlns="" xmlns:a14="http://schemas.microsoft.com/office/drawing/2010/main" xmlns:mc="http://schemas.openxmlformats.org/markup-compatibility/2006" val="20001"/>
                    </a:ext>
                  </a:extLst>
                </a:gridCol>
                <a:gridCol w="939338">
                  <a:extLst>
                    <a:ext uri="{9D8B030D-6E8A-4147-A177-3AD203B41FA5}">
                      <a16:colId xmlns:a16="http://schemas.microsoft.com/office/drawing/2014/main" xmlns="" xmlns:a14="http://schemas.microsoft.com/office/drawing/2010/main" xmlns:mc="http://schemas.openxmlformats.org/markup-compatibility/2006" val="20002"/>
                    </a:ext>
                  </a:extLst>
                </a:gridCol>
                <a:gridCol w="1072342">
                  <a:extLst>
                    <a:ext uri="{9D8B030D-6E8A-4147-A177-3AD203B41FA5}">
                      <a16:colId xmlns:a16="http://schemas.microsoft.com/office/drawing/2014/main" xmlns="" xmlns:a14="http://schemas.microsoft.com/office/drawing/2010/main" xmlns:mc="http://schemas.openxmlformats.org/markup-compatibility/2006" val="20003"/>
                    </a:ext>
                  </a:extLst>
                </a:gridCol>
                <a:gridCol w="831272">
                  <a:extLst>
                    <a:ext uri="{9D8B030D-6E8A-4147-A177-3AD203B41FA5}">
                      <a16:colId xmlns:a16="http://schemas.microsoft.com/office/drawing/2014/main" xmlns="" xmlns:a14="http://schemas.microsoft.com/office/drawing/2010/main" xmlns:mc="http://schemas.openxmlformats.org/markup-compatibility/2006" val="20004"/>
                    </a:ext>
                  </a:extLst>
                </a:gridCol>
                <a:gridCol w="972589">
                  <a:extLst>
                    <a:ext uri="{9D8B030D-6E8A-4147-A177-3AD203B41FA5}">
                      <a16:colId xmlns:a16="http://schemas.microsoft.com/office/drawing/2014/main" xmlns="" xmlns:a14="http://schemas.microsoft.com/office/drawing/2010/main" xmlns:mc="http://schemas.openxmlformats.org/markup-compatibility/2006" val="20005"/>
                    </a:ext>
                  </a:extLst>
                </a:gridCol>
                <a:gridCol w="1200161">
                  <a:extLst>
                    <a:ext uri="{9D8B030D-6E8A-4147-A177-3AD203B41FA5}">
                      <a16:colId xmlns:a16="http://schemas.microsoft.com/office/drawing/2014/main" xmlns="" xmlns:a14="http://schemas.microsoft.com/office/drawing/2010/main" xmlns:mc="http://schemas.openxmlformats.org/markup-compatibility/2006" val="20006"/>
                    </a:ext>
                  </a:extLst>
                </a:gridCol>
              </a:tblGrid>
              <a:tr h="4698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Item</a:t>
                      </a:r>
                      <a:endParaRPr lang="en-IN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2023-24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(CAY)</a:t>
                      </a:r>
                      <a:endParaRPr lang="en-IN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2022-23 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(CAYm1)</a:t>
                      </a:r>
                      <a:endParaRPr lang="en-IN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2021-22</a:t>
                      </a:r>
                      <a:endParaRPr lang="en-IN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(CAYm2)</a:t>
                      </a:r>
                      <a:endParaRPr lang="en-IN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2020-21</a:t>
                      </a:r>
                      <a:endParaRPr lang="en-IN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(CAYm3)</a:t>
                      </a:r>
                      <a:endParaRPr lang="en-IN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2019-20</a:t>
                      </a:r>
                      <a:endParaRPr lang="en-IN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(CAYm4)</a:t>
                      </a:r>
                      <a:endParaRPr lang="en-IN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2018-19</a:t>
                      </a:r>
                      <a:endParaRPr lang="en-IN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(CAYm5)</a:t>
                      </a:r>
                      <a:endParaRPr lang="en-IN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xmlns:a14="http://schemas.microsoft.com/office/drawing/2010/main" xmlns:mc="http://schemas.openxmlformats.org/markup-compatibility/2006" val="10000"/>
                  </a:ext>
                </a:extLst>
              </a:tr>
              <a:tr h="4698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Sanctioned intake strength of the program (N)</a:t>
                      </a:r>
                      <a:endParaRPr lang="en-IN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xmlns:a14="http://schemas.microsoft.com/office/drawing/2010/main" xmlns:mc="http://schemas.openxmlformats.org/markup-compatibility/2006" val="10001"/>
                  </a:ext>
                </a:extLst>
              </a:tr>
              <a:tr h="4698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 number of students, admitted through state level counseling  (N1)</a:t>
                      </a:r>
                      <a:endParaRPr lang="en-IN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xmlns:a14="http://schemas.microsoft.com/office/drawing/2010/main" xmlns:mc="http://schemas.openxmlformats.org/markup-compatibility/2006" val="10002"/>
                  </a:ext>
                </a:extLst>
              </a:tr>
              <a:tr h="4698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 number of students, admitted through Institute level quota (N2)</a:t>
                      </a:r>
                      <a:endParaRPr lang="en-IN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xmlns:a14="http://schemas.microsoft.com/office/drawing/2010/main" xmlns:mc="http://schemas.openxmlformats.org/markup-compatibility/2006" val="10003"/>
                  </a:ext>
                </a:extLst>
              </a:tr>
              <a:tr h="4698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 number of students, admitted through Lateral Entry (N3)</a:t>
                      </a:r>
                      <a:endParaRPr lang="en-IN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en-IN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xmlns:a14="http://schemas.microsoft.com/office/drawing/2010/main" xmlns:mc="http://schemas.openxmlformats.org/markup-compatibility/2006" val="10004"/>
                  </a:ext>
                </a:extLst>
              </a:tr>
              <a:tr h="4698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 number of students admitted in the Program    (N1 + N2 + N3)</a:t>
                      </a:r>
                      <a:endParaRPr lang="en-IN" sz="10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xmlns:a14="http://schemas.microsoft.com/office/drawing/2010/main" xmlns:mc="http://schemas.openxmlformats.org/markup-compatibility/2006" val="10005"/>
                  </a:ext>
                </a:extLst>
              </a:tr>
              <a:tr h="8087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</a:rPr>
                        <a:t>Enrolment Ratio = ((N1+N2)/N)*100 </a:t>
                      </a:r>
                      <a:endParaRPr lang="en-IN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700" b="1" dirty="0" smtClean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103</a:t>
                      </a:r>
                      <a:endParaRPr lang="en-US" sz="1700" b="1" dirty="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700" b="1" dirty="0" smtClean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98.33</a:t>
                      </a:r>
                      <a:endParaRPr lang="en-US" sz="1700" b="1" dirty="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7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78.33</a:t>
                      </a:r>
                      <a:endParaRPr lang="en-US" sz="17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700" b="1" dirty="0" smtClean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700" b="1" dirty="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700" b="1" dirty="0" smtClean="0">
                          <a:solidFill>
                            <a:srgbClr val="00B05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96.66</a:t>
                      </a:r>
                      <a:endParaRPr lang="en-US" sz="1700" b="1" dirty="0">
                        <a:solidFill>
                          <a:srgbClr val="00B050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51435" marR="51435" marT="0" marB="0" anchor="ctr">
                    <a:blipFill>
                      <a:blip r:embed="rId3"/>
                      <a:stretch>
                        <a:fillRect l="-648731" t="-354135" r="-1523" b="-54135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xmlns:a14="http://schemas.microsoft.com/office/drawing/2010/main" xmlns:mc="http://schemas.openxmlformats.org/markup-compatibility/2006" val="10006"/>
                  </a:ext>
                </a:extLst>
              </a:tr>
              <a:tr h="316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</a:rPr>
                        <a:t>Average </a:t>
                      </a:r>
                      <a:endParaRPr lang="en-IN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75000"/>
                        <a:alpha val="2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b="1" dirty="0">
                          <a:effectLst/>
                          <a:latin typeface="Cambria" panose="02040503050406030204" pitchFamily="18" charset="0"/>
                        </a:rPr>
                        <a:t>100</a:t>
                      </a:r>
                      <a:endParaRPr lang="en-IN" sz="18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75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xmlns:a14="http://schemas.microsoft.com/office/drawing/2010/main" xmlns:mc="http://schemas.openxmlformats.org/markup-compatibility/2006" val="10007"/>
                  </a:ext>
                </a:extLst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1" y="212191"/>
            <a:ext cx="8890503" cy="493908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400" b="1" dirty="0">
                <a:latin typeface="Cambria" panose="02040503050406030204" pitchFamily="18" charset="0"/>
              </a:rPr>
              <a:t>Details of sanctioned intake and total no. of students admitted </a:t>
            </a:r>
            <a:endParaRPr lang="en-IN" sz="2400" b="1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4E85BB4-888C-61F5-B7FC-1E46C07C5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25</a:t>
            </a:fld>
            <a:endParaRPr lang="en-IN"/>
          </a:p>
        </p:txBody>
      </p:sp>
      <p:graphicFrame>
        <p:nvGraphicFramePr>
          <p:cNvPr id="6" name="Chart 5"/>
          <p:cNvGraphicFramePr/>
          <p:nvPr/>
        </p:nvGraphicFramePr>
        <p:xfrm>
          <a:off x="2429691" y="5133703"/>
          <a:ext cx="7524206" cy="1410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02935" y="767585"/>
          <a:ext cx="8938316" cy="3435096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44050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84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84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963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89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</a:rPr>
                        <a:t>Item</a:t>
                      </a:r>
                      <a:endParaRPr lang="en-IN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Last Year Graduate,  (LYG)</a:t>
                      </a:r>
                      <a:endParaRPr lang="en-IN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2020-21</a:t>
                      </a:r>
                      <a:endParaRPr lang="en-IN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Last Year Graduate minus 1 Batch, (LYGm1)</a:t>
                      </a:r>
                      <a:endParaRPr lang="en-IN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2019-20</a:t>
                      </a:r>
                      <a:endParaRPr lang="en-IN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Last Year Graduate minus 2 Batch, (LYGm2)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2018-19</a:t>
                      </a:r>
                      <a:endParaRPr lang="en-IN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44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</a:rPr>
                        <a:t>Total number of students (X) (admitted through state level counseling +admitted through Institute on level quota + Actually admitted through lateral entry) (N1 + N2 + N3)</a:t>
                      </a:r>
                      <a:endParaRPr lang="en-IN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64</a:t>
                      </a:r>
                      <a:endParaRPr lang="en-IN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58</a:t>
                      </a:r>
                      <a:endParaRPr lang="en-IN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61</a:t>
                      </a:r>
                      <a:endParaRPr lang="en-IN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8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Cambria" panose="02040503050406030204" pitchFamily="18" charset="0"/>
                        </a:rPr>
                        <a:t>Number of students who have graduated without backlogs in the stipulated period (Y)</a:t>
                      </a:r>
                      <a:endParaRPr lang="en-IN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17</a:t>
                      </a:r>
                      <a:endParaRPr lang="en-IN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11</a:t>
                      </a:r>
                      <a:endParaRPr lang="en-IN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07</a:t>
                      </a:r>
                      <a:endParaRPr lang="en-IN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69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>
                          <a:effectLst/>
                          <a:latin typeface="Cambria" panose="02040503050406030204" pitchFamily="18" charset="0"/>
                        </a:rPr>
                        <a:t>Success Index [ SI = Y / X ]</a:t>
                      </a:r>
                      <a:endParaRPr lang="en-IN" sz="14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0.265</a:t>
                      </a:r>
                      <a:endParaRPr lang="en-IN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0.189</a:t>
                      </a:r>
                      <a:endParaRPr lang="en-IN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0.114</a:t>
                      </a:r>
                      <a:endParaRPr lang="en-IN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30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</a:rPr>
                        <a:t>Average SI</a:t>
                      </a:r>
                      <a:endParaRPr lang="en-IN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0.189</a:t>
                      </a:r>
                      <a:endParaRPr lang="en-IN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62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</a:rPr>
                        <a:t>Success rate</a:t>
                      </a:r>
                      <a:endParaRPr lang="en-IN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7.57</a:t>
                      </a:r>
                      <a:endParaRPr lang="en-IN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192688" y="142028"/>
            <a:ext cx="4881903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Times New Roman" panose="02020603050405020304" pitchFamily="18" charset="0"/>
              </a:rPr>
              <a:t>Success Rate without Backlogs </a:t>
            </a:r>
            <a:endParaRPr lang="en-IN" sz="24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2E9C612-B328-552A-7B1A-0A679173B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26</a:t>
            </a:fld>
            <a:endParaRPr lang="en-IN"/>
          </a:p>
        </p:txBody>
      </p:sp>
      <p:graphicFrame>
        <p:nvGraphicFramePr>
          <p:cNvPr id="7" name="Chart 6"/>
          <p:cNvGraphicFramePr/>
          <p:nvPr/>
        </p:nvGraphicFramePr>
        <p:xfrm>
          <a:off x="1314994" y="4463551"/>
          <a:ext cx="4572000" cy="1963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/>
          <p:nvPr/>
        </p:nvGraphicFramePr>
        <p:xfrm>
          <a:off x="5952308" y="4389120"/>
          <a:ext cx="4572000" cy="2142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51526" y="705983"/>
          <a:ext cx="8907832" cy="3435096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42997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073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72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835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518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effectLst/>
                          <a:latin typeface="Cambria" panose="02040503050406030204" pitchFamily="18" charset="0"/>
                        </a:rPr>
                        <a:t>Item</a:t>
                      </a:r>
                      <a:endParaRPr lang="en-IN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Last Year Graduate,  (LYG)</a:t>
                      </a:r>
                      <a:endParaRPr lang="en-IN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2019-20</a:t>
                      </a:r>
                      <a:endParaRPr lang="en-IN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Last Year Graduate minus 1 Batch, (LYGm1) </a:t>
                      </a:r>
                      <a:endParaRPr lang="en-IN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2018-19</a:t>
                      </a:r>
                      <a:endParaRPr lang="en-IN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Last Year Graduate minus 2 Batch, (LYGm2) </a:t>
                      </a:r>
                      <a:endParaRPr lang="en-IN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2017-18</a:t>
                      </a:r>
                      <a:endParaRPr lang="en-IN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60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effectLst/>
                          <a:latin typeface="Cambria" panose="02040503050406030204" pitchFamily="18" charset="0"/>
                        </a:rPr>
                        <a:t>Total number of students (X)  (admitted through state level counseling +admitted through Institute on level quota + Actually admitted through lateral entry) </a:t>
                      </a:r>
                      <a:endParaRPr lang="en-IN" sz="1400" b="1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effectLst/>
                          <a:latin typeface="Cambria" panose="02040503050406030204" pitchFamily="18" charset="0"/>
                        </a:rPr>
                        <a:t>(N1 + N2 + N3)</a:t>
                      </a:r>
                      <a:endParaRPr lang="en-IN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en-IN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en-IN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en-IN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8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b="1">
                          <a:effectLst/>
                          <a:latin typeface="Cambria" panose="02040503050406030204" pitchFamily="18" charset="0"/>
                        </a:rPr>
                        <a:t>Number of students who have graduated with backlog in the stipulated period (Y)</a:t>
                      </a:r>
                      <a:endParaRPr lang="en-IN" sz="1400" b="1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IN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IN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IN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4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effectLst/>
                          <a:latin typeface="Cambria" panose="02040503050406030204" pitchFamily="18" charset="0"/>
                        </a:rPr>
                        <a:t>Success Index [ SI = Y / X ]</a:t>
                      </a:r>
                      <a:endParaRPr lang="en-IN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0.546</a:t>
                      </a:r>
                      <a:endParaRPr lang="en-IN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0.344</a:t>
                      </a:r>
                      <a:endParaRPr lang="en-IN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0.344</a:t>
                      </a:r>
                      <a:endParaRPr lang="en-IN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55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effectLst/>
                          <a:latin typeface="Cambria" panose="02040503050406030204" pitchFamily="18" charset="0"/>
                        </a:rPr>
                        <a:t>Average SI</a:t>
                      </a:r>
                      <a:endParaRPr lang="en-IN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effectLst/>
                          <a:latin typeface="Cambria" panose="02040503050406030204" pitchFamily="18" charset="0"/>
                        </a:rPr>
                        <a:t>0.411</a:t>
                      </a:r>
                      <a:endParaRPr lang="en-IN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4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effectLst/>
                          <a:latin typeface="Cambria" panose="02040503050406030204" pitchFamily="18" charset="0"/>
                        </a:rPr>
                        <a:t>Success rate</a:t>
                      </a:r>
                      <a:endParaRPr lang="en-IN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b="1" dirty="0" smtClean="0">
                          <a:effectLst/>
                          <a:latin typeface="Cambria" panose="02040503050406030204" pitchFamily="18" charset="0"/>
                        </a:rPr>
                        <a:t>16.45</a:t>
                      </a:r>
                      <a:endParaRPr lang="en-IN" sz="14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192688" y="96760"/>
            <a:ext cx="4103306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Times New Roman" panose="02020603050405020304" pitchFamily="18" charset="0"/>
              </a:rPr>
              <a:t>Success Rate with Backlogs </a:t>
            </a:r>
            <a:endParaRPr lang="en-IN" sz="24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A1C4083-8008-43E6-D258-51AE140F5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27</a:t>
            </a:fld>
            <a:endParaRPr lang="en-IN"/>
          </a:p>
        </p:txBody>
      </p:sp>
      <p:graphicFrame>
        <p:nvGraphicFramePr>
          <p:cNvPr id="6" name="Chart 5"/>
          <p:cNvGraphicFramePr/>
          <p:nvPr/>
        </p:nvGraphicFramePr>
        <p:xfrm>
          <a:off x="1537063" y="4450487"/>
          <a:ext cx="4572000" cy="1666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5769429" y="4304211"/>
          <a:ext cx="4572000" cy="1835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44366" y="205403"/>
            <a:ext cx="5347921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Times New Roman" panose="02020603050405020304" pitchFamily="18" charset="0"/>
              </a:rPr>
              <a:t>Academic Performance in First Year </a:t>
            </a:r>
            <a:endParaRPr lang="en-IN" sz="2400" dirty="0">
              <a:latin typeface="Cambria" panose="020405030504060302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696652" y="829279"/>
          <a:ext cx="8627216" cy="283921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45475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819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819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156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38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</a:rPr>
                        <a:t>Academic Performance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2022-23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(CAYm1)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2021-22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(CAYm2)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2020-21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(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CAY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3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14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</a:rPr>
                        <a:t>Mean of CGPA or Mean Percentage of all successful students (X)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7.904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8.358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7.748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81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Cambria" panose="02040503050406030204" pitchFamily="18" charset="0"/>
                        </a:rPr>
                        <a:t>Total no. of successful students (Y)</a:t>
                      </a:r>
                      <a:endParaRPr lang="en-IN" sz="16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09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63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Cambria" panose="02040503050406030204" pitchFamily="18" charset="0"/>
                        </a:rPr>
                        <a:t>Total no. of students appeared in the examination (Z)</a:t>
                      </a:r>
                      <a:endParaRPr lang="en-IN" sz="16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81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</a:rPr>
                        <a:t>API = X*(Y/Z) 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1.546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2.258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4.858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70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</a:rPr>
                        <a:t>Average API = (AP1 + AP2 + AP3)/3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2.887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</a:rPr>
                        <a:t>Academic Performance Level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7.217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BC2C987-B213-D075-09C8-4D3119782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28</a:t>
            </a:fld>
            <a:endParaRPr lang="en-IN"/>
          </a:p>
        </p:txBody>
      </p:sp>
      <p:graphicFrame>
        <p:nvGraphicFramePr>
          <p:cNvPr id="9" name="Chart 8"/>
          <p:cNvGraphicFramePr/>
          <p:nvPr/>
        </p:nvGraphicFramePr>
        <p:xfrm>
          <a:off x="1027611" y="379476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/>
          <p:nvPr/>
        </p:nvGraphicFramePr>
        <p:xfrm>
          <a:off x="5586548" y="380782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737324" y="962744"/>
          <a:ext cx="8629651" cy="280416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44087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46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757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104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992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</a:rPr>
                        <a:t>Academic Performance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2021-22 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(CAYm2)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2020-21 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(CAYm3)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2019-20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(CAYm4)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66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</a:rPr>
                        <a:t>Mean of CGPA or Mean Percentage of all successful students (X)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8.099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8.032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7.578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86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</a:rPr>
                        <a:t>Total no. of successful students (Y)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20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Cambria" panose="02040503050406030204" pitchFamily="18" charset="0"/>
                        </a:rPr>
                        <a:t>Total no. of students appeared in the examination (Z)</a:t>
                      </a:r>
                      <a:endParaRPr lang="en-IN" sz="16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61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</a:rPr>
                        <a:t>API = X*(Y/Z) 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5.061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5.622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3.789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15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Cambria" panose="02040503050406030204" pitchFamily="18" charset="0"/>
                        </a:rPr>
                        <a:t>Average API = (AP1 + AP2 + AP3)/3</a:t>
                      </a:r>
                      <a:endParaRPr lang="en-IN" sz="16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4.824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49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Cambria" panose="02040503050406030204" pitchFamily="18" charset="0"/>
                        </a:rPr>
                        <a:t>Academic Performance Level</a:t>
                      </a:r>
                      <a:endParaRPr lang="en-IN" sz="16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12.06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144570" y="262495"/>
            <a:ext cx="6210678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Times New Roman" panose="02020603050405020304" pitchFamily="18" charset="0"/>
              </a:rPr>
              <a:t>Academic Performance in Second Year </a:t>
            </a:r>
            <a:endParaRPr lang="en-IN" sz="24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2F61B4D-B2FD-3FAE-F1D0-B5575D874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29</a:t>
            </a:fld>
            <a:endParaRPr lang="en-IN"/>
          </a:p>
        </p:txBody>
      </p:sp>
      <p:graphicFrame>
        <p:nvGraphicFramePr>
          <p:cNvPr id="7" name="Chart 6"/>
          <p:cNvGraphicFramePr/>
          <p:nvPr/>
        </p:nvGraphicFramePr>
        <p:xfrm>
          <a:off x="1380308" y="389926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5704114" y="380782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9509" y="298242"/>
            <a:ext cx="6172200" cy="400050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sz="2800" b="1" cap="small" dirty="0">
                <a:solidFill>
                  <a:srgbClr val="7030A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PROGRAM AT A GLANCE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978813" y="3722913"/>
          <a:ext cx="8262467" cy="19071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766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602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52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1078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23975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latin typeface="Cambria" panose="02040503050406030204" pitchFamily="18" charset="0"/>
                        </a:rPr>
                        <a:t>Academic YEAR</a:t>
                      </a:r>
                      <a:endParaRPr lang="en-US" sz="2000" baseline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68581" marR="68581" marT="34292" marB="34292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Cambria" panose="02040503050406030204" pitchFamily="18" charset="0"/>
                        </a:rPr>
                        <a:t>1983-84 To 2003-04</a:t>
                      </a:r>
                      <a:endParaRPr lang="en-US" sz="2000" baseline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68581" marR="68581" marT="34292" marB="34292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2004-05 To 2006-07</a:t>
                      </a:r>
                      <a:endParaRPr lang="en-US" sz="2000" baseline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68581" marR="68581" marT="34292" marB="34292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2007-08  To 2009-10</a:t>
                      </a:r>
                      <a:endParaRPr lang="en-US" sz="2000" baseline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68581" marR="68581" marT="34292" marB="34292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2009-10 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To 2015-16</a:t>
                      </a:r>
                    </a:p>
                  </a:txBody>
                  <a:tcPr marL="68581" marR="68581" marT="34292" marB="34292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Till 2023-24</a:t>
                      </a:r>
                      <a:endParaRPr lang="en-US" sz="2000" baseline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68581" marR="68581" marT="34292" marB="3429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83202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latin typeface="Cambria" panose="02040503050406030204" pitchFamily="18" charset="0"/>
                        </a:rPr>
                        <a:t>INTAKE</a:t>
                      </a:r>
                      <a:endParaRPr lang="en-US" sz="2000" baseline="0" dirty="0">
                        <a:solidFill>
                          <a:srgbClr val="FF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68581" marR="68581" marT="34292" marB="34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30</a:t>
                      </a:r>
                      <a:endParaRPr lang="en-US" sz="1600" b="1" baseline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68581" marR="68581" marT="34292" marB="342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40</a:t>
                      </a:r>
                      <a:endParaRPr lang="en-US" sz="1800" b="1" baseline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68581" marR="68581" marT="34292" marB="3429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800" b="1" baseline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45</a:t>
                      </a:r>
                      <a:endParaRPr lang="en-US" sz="1800" b="1" baseline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1800" b="1" baseline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68581" marR="68581" marT="34292" marB="3429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800" b="1" baseline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60</a:t>
                      </a:r>
                      <a:endParaRPr lang="en-US" sz="1800" b="1" baseline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1800" b="1" baseline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68581" marR="68581" marT="34292" marB="3429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800" b="1" baseline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60</a:t>
                      </a:r>
                    </a:p>
                    <a:p>
                      <a:pPr algn="ctr"/>
                      <a:endParaRPr lang="en-US" sz="1800" b="1" baseline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68581" marR="68581" marT="34292" marB="3429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948646" y="836024"/>
            <a:ext cx="8643796" cy="267765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 M A E S POLYTECHNIC was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established in the year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1983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CIVILEngg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Department in the year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1983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with an intake of 30 students .</a:t>
            </a:r>
          </a:p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Recognized by Government of Karnataka, approved by AICTE, New Delhi and  affiliated to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Department of Technical Education (DTE), Bengaluru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89819B2-587C-53E0-BAAD-149FBA7BF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3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65813" y="1022636"/>
          <a:ext cx="8866384" cy="280416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46821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53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308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580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7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</a:rPr>
                        <a:t>Academic Performance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2020-21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(LYG)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2019-20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(LYGm1)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2018-19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(LYGm2) 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75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</a:rPr>
                        <a:t>Mean of CGPA or Mean Percentage of all successful students (X)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8.196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8.184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7.333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24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</a:rPr>
                        <a:t>Total no. of successful students (Y)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75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600">
                          <a:effectLst/>
                          <a:latin typeface="Cambria" panose="02040503050406030204" pitchFamily="18" charset="0"/>
                        </a:rPr>
                        <a:t>Total no. of students appeared in the examination (Z)</a:t>
                      </a:r>
                      <a:endParaRPr lang="en-IN" sz="16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25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</a:rPr>
                        <a:t>API = X*(Y/Z) 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5.976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4.814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4.389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25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</a:rPr>
                        <a:t>Average API = (AP1 + AP2 + AP3)/3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5.059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93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</a:rPr>
                        <a:t>Academic Performance Level</a:t>
                      </a:r>
                      <a:endParaRPr lang="en-IN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600" b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12.649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51224" y="325039"/>
            <a:ext cx="5559168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Times New Roman" panose="02020603050405020304" pitchFamily="18" charset="0"/>
              </a:rPr>
              <a:t>Academic Performance in Final Year </a:t>
            </a:r>
            <a:endParaRPr lang="en-IN" sz="24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E443359-29DC-7839-3432-058CB712D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30</a:t>
            </a:fld>
            <a:endParaRPr lang="en-IN"/>
          </a:p>
        </p:txBody>
      </p:sp>
      <p:graphicFrame>
        <p:nvGraphicFramePr>
          <p:cNvPr id="7" name="Chart 6"/>
          <p:cNvGraphicFramePr/>
          <p:nvPr/>
        </p:nvGraphicFramePr>
        <p:xfrm>
          <a:off x="936171" y="393845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5534298" y="4114800"/>
          <a:ext cx="4572000" cy="2547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01875" y="318135"/>
            <a:ext cx="7533640" cy="3987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Times New Roman" panose="02020603050405020304" pitchFamily="18" charset="0"/>
              </a:rPr>
              <a:t>Placement, Higher Studies and Entrepreneurship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39885" y="1006854"/>
          <a:ext cx="5188523" cy="318945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{E8B1032C-EA38-4F05-BA0D-38AFFFC7BED3}</a:tableStyleId>
              </a:tblPr>
              <a:tblGrid>
                <a:gridCol w="21415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90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96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4825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29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</a:rPr>
                        <a:t>Item</a:t>
                      </a:r>
                      <a:endParaRPr lang="en-IN" sz="1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 smtClean="0">
                          <a:effectLst/>
                          <a:latin typeface="Cambria" panose="02040503050406030204" pitchFamily="18" charset="0"/>
                        </a:rPr>
                        <a:t>2020-21</a:t>
                      </a:r>
                      <a:endParaRPr lang="en-IN" sz="110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</a:rPr>
                        <a:t>(LYG)</a:t>
                      </a:r>
                      <a:endParaRPr lang="en-IN" sz="110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endParaRPr lang="en-IN" sz="1100" dirty="0"/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 smtClean="0">
                          <a:effectLst/>
                          <a:latin typeface="Cambria" panose="02040503050406030204" pitchFamily="18" charset="0"/>
                        </a:rPr>
                        <a:t>2019-20</a:t>
                      </a:r>
                      <a:endParaRPr lang="en-IN" sz="110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</a:rPr>
                        <a:t>(LYGm1)</a:t>
                      </a:r>
                      <a:endParaRPr lang="en-IN" sz="110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IN" sz="1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 smtClean="0">
                          <a:effectLst/>
                          <a:latin typeface="Cambria" panose="02040503050406030204" pitchFamily="18" charset="0"/>
                        </a:rPr>
                        <a:t>2018-19</a:t>
                      </a:r>
                      <a:endParaRPr lang="en-IN" sz="110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</a:rPr>
                        <a:t>( LYGm2) </a:t>
                      </a:r>
                      <a:endParaRPr lang="en-IN" sz="110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IN" sz="1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6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</a:rPr>
                        <a:t>Total No. of Final Year Students (N)</a:t>
                      </a:r>
                      <a:endParaRPr lang="en-IN" sz="1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Cambria" panose="02040503050406030204" pitchFamily="18" charset="0"/>
                        </a:rPr>
                        <a:t>35</a:t>
                      </a:r>
                      <a:endParaRPr lang="en-IN" sz="1100" b="1" dirty="0"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b="1" dirty="0" smtClean="0">
                          <a:effectLst/>
                          <a:latin typeface="Cambria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</a:t>
                      </a:r>
                      <a:endParaRPr lang="en-IN" sz="1100" b="1" dirty="0">
                        <a:effectLst/>
                        <a:latin typeface="Cambria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b="1" dirty="0" smtClean="0">
                          <a:effectLst/>
                          <a:latin typeface="Cambria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21</a:t>
                      </a:r>
                      <a:endParaRPr lang="en-IN" sz="1100" b="1" dirty="0">
                        <a:effectLst/>
                        <a:latin typeface="Cambria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70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</a:rPr>
                        <a:t>No. of students placed (X)</a:t>
                      </a:r>
                      <a:endParaRPr lang="en-IN" sz="1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Cambria" panose="02040503050406030204" pitchFamily="18" charset="0"/>
                        </a:rPr>
                        <a:t>03</a:t>
                      </a:r>
                      <a:endParaRPr lang="en-IN" sz="1100" b="1" dirty="0"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b="1" dirty="0" smtClean="0">
                          <a:effectLst/>
                          <a:latin typeface="Cambria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02</a:t>
                      </a:r>
                      <a:endParaRPr lang="en-IN" sz="1100" b="1" dirty="0">
                        <a:effectLst/>
                        <a:latin typeface="Cambria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b="1" dirty="0" smtClean="0">
                          <a:effectLst/>
                          <a:latin typeface="Cambria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02</a:t>
                      </a:r>
                      <a:endParaRPr lang="en-IN" sz="1100" b="1" dirty="0">
                        <a:effectLst/>
                        <a:latin typeface="Cambria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36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  <a:latin typeface="Cambria" panose="02040503050406030204" pitchFamily="18" charset="0"/>
                        </a:rPr>
                        <a:t>No. of students admitted to higher studies (Y)</a:t>
                      </a:r>
                      <a:endParaRPr lang="en-IN" sz="11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Cambria" panose="02040503050406030204" pitchFamily="18" charset="0"/>
                        </a:rPr>
                        <a:t>23</a:t>
                      </a:r>
                      <a:endParaRPr lang="en-IN" sz="1100" b="1" dirty="0"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b="1" dirty="0" smtClean="0">
                          <a:effectLst/>
                          <a:latin typeface="Cambria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</a:t>
                      </a:r>
                      <a:endParaRPr lang="en-IN" sz="1100" b="1" dirty="0">
                        <a:effectLst/>
                        <a:latin typeface="Cambria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b="1" dirty="0" smtClean="0">
                          <a:effectLst/>
                          <a:latin typeface="Cambria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</a:t>
                      </a:r>
                      <a:endParaRPr lang="en-IN" sz="1100" b="1" dirty="0">
                        <a:effectLst/>
                        <a:latin typeface="Cambria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36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100" b="1" u="none" strike="noStrike" dirty="0">
                          <a:effectLst/>
                          <a:latin typeface="Cambria" panose="02040503050406030204" pitchFamily="18" charset="0"/>
                        </a:rPr>
                        <a:t> No. of students as</a:t>
                      </a:r>
                      <a:r>
                        <a:rPr lang="en-IN" sz="1100" b="1" u="none" strike="noStrike" baseline="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IN" sz="1100" b="1" u="none" strike="noStrike" dirty="0">
                          <a:effectLst/>
                          <a:latin typeface="Cambria" panose="02040503050406030204" pitchFamily="18" charset="0"/>
                        </a:rPr>
                        <a:t>entrepreneur </a:t>
                      </a:r>
                      <a:r>
                        <a:rPr lang="en-US" sz="1100" dirty="0">
                          <a:effectLst/>
                          <a:latin typeface="Cambria" panose="02040503050406030204" pitchFamily="18" charset="0"/>
                        </a:rPr>
                        <a:t>(Z)</a:t>
                      </a:r>
                      <a:endParaRPr lang="en-IN" sz="1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Cambria" panose="02040503050406030204" pitchFamily="18" charset="0"/>
                        </a:rPr>
                        <a:t>0</a:t>
                      </a:r>
                      <a:endParaRPr lang="en-IN" sz="1100" b="1" dirty="0"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b="1" dirty="0">
                          <a:effectLst/>
                          <a:latin typeface="Cambria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n-IN" sz="1100" b="1" dirty="0">
                        <a:effectLst/>
                        <a:latin typeface="Cambria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b="1" dirty="0">
                          <a:effectLst/>
                          <a:latin typeface="Cambria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n-IN" sz="1100" b="1" dirty="0">
                        <a:effectLst/>
                        <a:latin typeface="Cambria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36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</a:rPr>
                        <a:t>Placement Index (P) : (1.25X + Y +Z)/N</a:t>
                      </a:r>
                      <a:endParaRPr lang="en-IN" sz="1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Cambria" panose="02040503050406030204" pitchFamily="18" charset="0"/>
                        </a:rPr>
                        <a:t>0.743</a:t>
                      </a:r>
                      <a:endParaRPr lang="en-IN" sz="1100" b="1" dirty="0"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b="1" dirty="0" smtClean="0">
                          <a:effectLst/>
                          <a:latin typeface="Cambria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0.690</a:t>
                      </a:r>
                      <a:endParaRPr lang="en-IN" sz="1100" b="1" dirty="0">
                        <a:effectLst/>
                        <a:latin typeface="Cambria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82880" marR="176530" algn="ctr">
                        <a:lnSpc>
                          <a:spcPct val="115000"/>
                        </a:lnSpc>
                        <a:spcBef>
                          <a:spcPts val="23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effectLst/>
                          <a:latin typeface="Cambria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0.833</a:t>
                      </a:r>
                      <a:endParaRPr lang="en-IN" sz="1100" b="1" dirty="0">
                        <a:effectLst/>
                        <a:latin typeface="Cambria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17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</a:rPr>
                        <a:t>Average placement= (P1 + P2 + P3)/3</a:t>
                      </a:r>
                      <a:endParaRPr lang="en-IN" sz="11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b="1" dirty="0" smtClean="0">
                          <a:effectLst/>
                          <a:latin typeface="Cambria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0.755</a:t>
                      </a:r>
                      <a:endParaRPr lang="en-IN" sz="1100" b="1" dirty="0">
                        <a:effectLst/>
                        <a:latin typeface="Cambria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61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en-IN" sz="11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Assessment Points</a:t>
                      </a: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100" b="1" dirty="0" smtClean="0">
                          <a:effectLst/>
                          <a:latin typeface="Cambria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30.213</a:t>
                      </a:r>
                      <a:endParaRPr lang="en-IN" sz="1100" b="1" dirty="0">
                        <a:effectLst/>
                        <a:latin typeface="Cambria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032000" y="4685030"/>
          <a:ext cx="4171315" cy="169545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803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64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20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328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019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200" b="1" u="none" strike="noStrike" dirty="0" err="1">
                          <a:effectLst/>
                          <a:latin typeface="Cambria" panose="02040503050406030204" pitchFamily="18" charset="0"/>
                        </a:rPr>
                        <a:t>Slno</a:t>
                      </a:r>
                      <a:r>
                        <a:rPr lang="en-IN" sz="1200" b="1" u="none" strike="noStrike" dirty="0">
                          <a:effectLst/>
                          <a:latin typeface="Cambria" panose="02040503050406030204" pitchFamily="18" charset="0"/>
                        </a:rPr>
                        <a:t>.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63" marR="4763" marT="4763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en-IN" sz="1200" b="1" u="none" strike="noStrike" dirty="0">
                          <a:effectLst/>
                          <a:latin typeface="Cambria" panose="02040503050406030204" pitchFamily="18" charset="0"/>
                        </a:rPr>
                        <a:t>Programme</a:t>
                      </a:r>
                      <a:endParaRPr lang="en-US" alt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63" marR="4763" marT="4763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u="none" strike="noStrike" dirty="0" smtClean="0">
                          <a:effectLst/>
                          <a:latin typeface="Cambria" panose="02040503050406030204" pitchFamily="18" charset="0"/>
                        </a:rPr>
                        <a:t>2020-21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63" marR="4763" marT="4763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 smtClean="0">
                          <a:effectLst/>
                          <a:latin typeface="Cambria" panose="02040503050406030204" pitchFamily="18" charset="0"/>
                        </a:rPr>
                        <a:t>2019-20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63" marR="4763" marT="4763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 smtClean="0">
                          <a:effectLst/>
                          <a:latin typeface="Cambria" panose="02040503050406030204" pitchFamily="18" charset="0"/>
                        </a:rPr>
                        <a:t>2018-19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63" marR="4763" marT="4763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718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u="none" strike="noStrike" dirty="0">
                          <a:effectLst/>
                          <a:latin typeface="Cambria" panose="02040503050406030204" pitchFamily="18" charset="0"/>
                        </a:rPr>
                        <a:t>Students </a:t>
                      </a:r>
                      <a:r>
                        <a:rPr lang="en-US" altLang="en-IN" sz="1200" b="1" u="none" strike="noStrike" dirty="0">
                          <a:effectLst/>
                          <a:latin typeface="Cambria" panose="02040503050406030204" pitchFamily="18" charset="0"/>
                        </a:rPr>
                        <a:t>Placed &amp; Higher Studies</a:t>
                      </a:r>
                      <a:r>
                        <a:rPr lang="en-US" altLang="en-IN" sz="1400" b="1" dirty="0">
                          <a:effectLst/>
                          <a:latin typeface="Cambria" panose="02040503050406030204" pitchFamily="18" charset="0"/>
                          <a:sym typeface="+mn-ea"/>
                        </a:rPr>
                        <a:t>*</a:t>
                      </a:r>
                      <a:endParaRPr lang="en-US" altLang="en-IN" sz="14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63" marR="4763" marT="4763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dirty="0">
                          <a:effectLst/>
                          <a:latin typeface="Cambria" panose="02040503050406030204" pitchFamily="18" charset="0"/>
                          <a:sym typeface="+mn-ea"/>
                        </a:rPr>
                        <a:t>Students </a:t>
                      </a:r>
                      <a:r>
                        <a:rPr lang="en-US" altLang="en-IN" sz="1200" b="1" dirty="0">
                          <a:effectLst/>
                          <a:latin typeface="Cambria" panose="02040503050406030204" pitchFamily="18" charset="0"/>
                          <a:sym typeface="+mn-ea"/>
                        </a:rPr>
                        <a:t>Placed &amp; Higher Studies*</a:t>
                      </a:r>
                      <a:endParaRPr lang="en-US" altLang="en-IN" sz="12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sym typeface="+mn-ea"/>
                      </a:endParaRPr>
                    </a:p>
                  </a:txBody>
                  <a:tcPr marL="4763" marR="4763" marT="4763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b="1" dirty="0">
                          <a:effectLst/>
                          <a:latin typeface="Cambria" panose="02040503050406030204" pitchFamily="18" charset="0"/>
                          <a:sym typeface="+mn-ea"/>
                        </a:rPr>
                        <a:t>Students </a:t>
                      </a:r>
                      <a:r>
                        <a:rPr lang="en-US" altLang="en-IN" sz="1200" b="1" dirty="0">
                          <a:effectLst/>
                          <a:latin typeface="Cambria" panose="02040503050406030204" pitchFamily="18" charset="0"/>
                          <a:sym typeface="+mn-ea"/>
                        </a:rPr>
                        <a:t>Placed &amp; Higher Studies*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63" marR="4763" marT="4763" marB="0"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1640"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63" marR="4763" marT="476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200" b="1" u="none" strike="noStrike" dirty="0" smtClean="0">
                          <a:effectLst/>
                          <a:latin typeface="Cambria" panose="02040503050406030204" pitchFamily="18" charset="0"/>
                        </a:rPr>
                        <a:t>Civil </a:t>
                      </a:r>
                      <a:r>
                        <a:rPr lang="en-IN" sz="1200" b="1" u="none" strike="noStrike" dirty="0">
                          <a:effectLst/>
                          <a:latin typeface="Cambria" panose="02040503050406030204" pitchFamily="18" charset="0"/>
                        </a:rPr>
                        <a:t>Engineering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63" marR="4763" marT="476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en-IN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26</a:t>
                      </a:r>
                      <a:endParaRPr lang="en-US" alt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63" marR="4763" marT="476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14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63" marR="4763" marT="476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17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763" marR="4763" marT="4763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34975" y="4279902"/>
            <a:ext cx="2439768" cy="3219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500" dirty="0" err="1" smtClean="0">
                <a:latin typeface="Cambria" panose="02040503050406030204" pitchFamily="18" charset="0"/>
                <a:ea typeface="Times New Roman" panose="02020603050405020304" pitchFamily="18" charset="0"/>
              </a:rPr>
              <a:t>Placemnt</a:t>
            </a:r>
            <a:r>
              <a:rPr lang="en-US" sz="1500" dirty="0">
                <a:latin typeface="Cambria" panose="02040503050406030204" pitchFamily="18" charset="0"/>
                <a:ea typeface="Times New Roman" panose="02020603050405020304" pitchFamily="18" charset="0"/>
              </a:rPr>
              <a:t>, Higher Studies </a:t>
            </a:r>
            <a:endParaRPr lang="en-IN" sz="15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0545CF04-C5AA-E6BF-4FC7-6398216D0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31</a:t>
            </a:fld>
            <a:endParaRPr lang="en-IN"/>
          </a:p>
        </p:txBody>
      </p:sp>
      <p:graphicFrame>
        <p:nvGraphicFramePr>
          <p:cNvPr id="9" name="Chart 8"/>
          <p:cNvGraphicFramePr/>
          <p:nvPr/>
        </p:nvGraphicFramePr>
        <p:xfrm>
          <a:off x="7505394" y="1515290"/>
          <a:ext cx="3373006" cy="1972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97672" y="1140462"/>
            <a:ext cx="2439768" cy="3219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500" dirty="0" smtClean="0">
                <a:latin typeface="Cambria" panose="02040503050406030204" pitchFamily="18" charset="0"/>
                <a:ea typeface="Times New Roman" panose="02020603050405020304" pitchFamily="18" charset="0"/>
              </a:rPr>
              <a:t>Placement Index </a:t>
            </a:r>
            <a:endParaRPr lang="en-IN" sz="1500" dirty="0">
              <a:latin typeface="Cambria" panose="02040503050406030204" pitchFamily="18" charset="0"/>
            </a:endParaRPr>
          </a:p>
        </p:txBody>
      </p:sp>
      <p:graphicFrame>
        <p:nvGraphicFramePr>
          <p:cNvPr id="14" name="Chart 13"/>
          <p:cNvGraphicFramePr/>
          <p:nvPr/>
        </p:nvGraphicFramePr>
        <p:xfrm>
          <a:off x="7811589" y="4127863"/>
          <a:ext cx="3640182" cy="2331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8176643" y="3709490"/>
            <a:ext cx="2439768" cy="3219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500" dirty="0" smtClean="0">
                <a:latin typeface="Cambria" panose="02040503050406030204" pitchFamily="18" charset="0"/>
                <a:ea typeface="Times New Roman" panose="02020603050405020304" pitchFamily="18" charset="0"/>
              </a:rPr>
              <a:t>Higher studies Index </a:t>
            </a:r>
            <a:endParaRPr lang="en-IN" sz="150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209006" y="235131"/>
            <a:ext cx="11743508" cy="630936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Professional Events</a:t>
            </a: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A98871A-9EE4-E35E-1FC2-CC962D0C6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32</a:t>
            </a:fld>
            <a:endParaRPr lang="en-IN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032000" y="719666"/>
          <a:ext cx="9045303" cy="4114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131"/>
                <a:gridCol w="2638698"/>
                <a:gridCol w="2625634"/>
                <a:gridCol w="1554480"/>
                <a:gridCol w="1737360"/>
              </a:tblGrid>
              <a:tr h="1028809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Sl</a:t>
                      </a: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No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Name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of the Staff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Designation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Departement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MISTE NUMBER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605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LAXMI REDDY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Selection grade lecturer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CIVIL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LM45582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605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PRAKASHAIHA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N S 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Selection grade lecturer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CIVIL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LM132829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605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H SHANKAR BABU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Lecturer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CIVIL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LM132828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605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ADIVEPPA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AMATENNAVAR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Lecturer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CIVIL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LM132826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605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GIRISH KUMAR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B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Lecturer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CIVIL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LM132827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19290" y="2254351"/>
            <a:ext cx="1974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>
                <a:solidFill>
                  <a:srgbClr val="7030A0"/>
                </a:solidFill>
                <a:latin typeface="Cambria" panose="02040503050406030204" pitchFamily="18" charset="0"/>
              </a:rPr>
              <a:t>Criteria 5</a:t>
            </a:r>
          </a:p>
        </p:txBody>
      </p:sp>
      <p:sp>
        <p:nvSpPr>
          <p:cNvPr id="3" name="Rectangle 2"/>
          <p:cNvSpPr/>
          <p:nvPr/>
        </p:nvSpPr>
        <p:spPr>
          <a:xfrm>
            <a:off x="2548405" y="2942873"/>
            <a:ext cx="7378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Faculty Information and Contribution</a:t>
            </a:r>
            <a:endParaRPr lang="en-IN" sz="32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4BAAC08-4A6F-4E16-A09A-67FD6DFEB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33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534194" y="718456"/>
          <a:ext cx="6583680" cy="558474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833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710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092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00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7041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u="none" strike="noStrike" dirty="0" err="1">
                          <a:effectLst/>
                          <a:latin typeface="Cambria" panose="02040503050406030204" pitchFamily="18" charset="0"/>
                        </a:rPr>
                        <a:t>Sl</a:t>
                      </a:r>
                      <a:r>
                        <a:rPr lang="en-IN" sz="2000" b="1" u="none" strike="noStrike" dirty="0">
                          <a:effectLst/>
                          <a:latin typeface="Cambria" panose="02040503050406030204" pitchFamily="18" charset="0"/>
                        </a:rPr>
                        <a:t> no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u="none" strike="noStrike" dirty="0">
                          <a:effectLst/>
                          <a:latin typeface="Cambria" panose="02040503050406030204" pitchFamily="18" charset="0"/>
                        </a:rPr>
                        <a:t>Name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Qualification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u="none" strike="noStrike" dirty="0">
                          <a:effectLst/>
                          <a:latin typeface="Cambria" panose="02040503050406030204" pitchFamily="18" charset="0"/>
                        </a:rPr>
                        <a:t>Designation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49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Sri </a:t>
                      </a:r>
                      <a:r>
                        <a:rPr lang="en-US" sz="2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Laxmi</a:t>
                      </a: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Reddy 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HOD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49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Sri </a:t>
                      </a:r>
                      <a:r>
                        <a:rPr lang="en-US" sz="2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Prakashiah</a:t>
                      </a: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NS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Sl.Gr.LECT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BE</a:t>
                      </a:r>
                    </a:p>
                  </a:txBody>
                  <a:tcPr marL="68580" marR="68580" marT="0" marB="0"/>
                </a:tc>
              </a:tr>
              <a:tr h="3649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Sri Shankar </a:t>
                      </a:r>
                      <a:r>
                        <a:rPr lang="en-US" sz="2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Babu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LECT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BE</a:t>
                      </a:r>
                    </a:p>
                  </a:txBody>
                  <a:tcPr marL="68580" marR="68580" marT="0" marB="0"/>
                </a:tc>
              </a:tr>
              <a:tr h="3649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Sri Adiveppa AM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LECT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BE </a:t>
                      </a:r>
                      <a:r>
                        <a:rPr lang="en-US" sz="2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MTech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57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Sri </a:t>
                      </a:r>
                      <a:r>
                        <a:rPr lang="en-US" sz="2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Girish</a:t>
                      </a: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Kumar 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LECT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BE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0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Sri </a:t>
                      </a:r>
                      <a:r>
                        <a:rPr lang="en-US" sz="2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MallewshwaraGowda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LECT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49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Sri </a:t>
                      </a:r>
                      <a:r>
                        <a:rPr lang="en-US" sz="2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Shivaraj</a:t>
                      </a: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BH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LECT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 </a:t>
                      </a:r>
                      <a:r>
                        <a:rPr lang="en-US" sz="2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Phd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49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Sri </a:t>
                      </a:r>
                      <a:r>
                        <a:rPr lang="en-US" sz="2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Anand</a:t>
                      </a: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LECT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Msc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49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Sri K </a:t>
                      </a:r>
                      <a:r>
                        <a:rPr lang="en-US" sz="2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Manjana</a:t>
                      </a: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Gowda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Sl.Gr.LECT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310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Smt</a:t>
                      </a: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Yamuna 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LECT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M.A. Med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76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Smt</a:t>
                      </a: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Aralihalli</a:t>
                      </a: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Spoorthy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LECT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801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Smt</a:t>
                      </a:r>
                      <a:r>
                        <a:rPr lang="en-US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Rekha</a:t>
                      </a: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LECT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26971" y="156754"/>
            <a:ext cx="5001827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400" b="1" dirty="0">
                <a:latin typeface="Cambria" panose="02040503050406030204" pitchFamily="18" charset="0"/>
              </a:rPr>
              <a:t>Staff List Academic year </a:t>
            </a:r>
            <a:r>
              <a:rPr lang="en-IN" sz="2400" b="1" dirty="0" smtClean="0">
                <a:latin typeface="Cambria" panose="02040503050406030204" pitchFamily="18" charset="0"/>
              </a:rPr>
              <a:t>2023-24</a:t>
            </a:r>
            <a:endParaRPr lang="en-IN" sz="2400" b="1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5393280-6A82-131D-DCCF-8FB8292E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34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03027" y="298397"/>
            <a:ext cx="3693896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IN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Student Faculty Ratio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90090" y="993140"/>
          <a:ext cx="8319770" cy="19837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686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23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581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90220">
                <a:tc>
                  <a:txBody>
                    <a:bodyPr/>
                    <a:lstStyle/>
                    <a:p>
                      <a:pPr algn="ctr"/>
                      <a:r>
                        <a:rPr lang="en-IN" sz="2000" b="1" i="0" u="none" strike="noStrike" kern="1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Year</a:t>
                      </a:r>
                      <a:endParaRPr lang="en-IN" sz="2000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Cambria" panose="02040503050406030204" pitchFamily="18" charset="0"/>
                        </a:rPr>
                        <a:t>N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>
                          <a:latin typeface="Cambria" panose="02040503050406030204" pitchFamily="18" charset="0"/>
                        </a:rPr>
                        <a:t>F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i="0" u="none" strike="noStrike" kern="1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SFR=N/F</a:t>
                      </a:r>
                      <a:endParaRPr lang="en-IN" sz="2000" dirty="0">
                        <a:latin typeface="Cambria" panose="020405030504060302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23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 pitchFamily="18" charset="0"/>
                          <a:ea typeface="Arial MT"/>
                          <a:cs typeface="Times New Roman" pitchFamily="18" charset="0"/>
                        </a:rPr>
                        <a:t>CAY 2023-24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 pitchFamily="18" charset="0"/>
                          <a:ea typeface="Arial MT"/>
                          <a:cs typeface="Times New Roman" pitchFamily="18" charset="0"/>
                        </a:rPr>
                        <a:t>8.33</a:t>
                      </a:r>
                      <a:endParaRPr lang="en-US" sz="1600" b="1" dirty="0">
                        <a:latin typeface="Times New Roman" pitchFamily="18" charset="0"/>
                        <a:ea typeface="Arial MT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192/8.33=23.04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 pitchFamily="18" charset="0"/>
                          <a:ea typeface="Arial MT"/>
                          <a:cs typeface="Times New Roman" pitchFamily="18" charset="0"/>
                        </a:rPr>
                        <a:t>CAYm1 2022-23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Times New Roman" pitchFamily="18" charset="0"/>
                          <a:ea typeface="Arial MT"/>
                          <a:cs typeface="Times New Roman" pitchFamily="18" charset="0"/>
                        </a:rPr>
                        <a:t>9.16</a:t>
                      </a:r>
                      <a:endParaRPr lang="en-US" sz="1600" b="1" dirty="0">
                        <a:latin typeface="Times New Roman" pitchFamily="18" charset="0"/>
                        <a:ea typeface="Arial MT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192/9.16=20.96</a:t>
                      </a:r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34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 pitchFamily="18" charset="0"/>
                          <a:ea typeface="Arial MT"/>
                          <a:cs typeface="Times New Roman" pitchFamily="18" charset="0"/>
                        </a:rPr>
                        <a:t>CAYm2 </a:t>
                      </a:r>
                      <a:r>
                        <a:rPr lang="en-US" sz="1600" b="1" dirty="0" smtClean="0">
                          <a:latin typeface="Times New Roman" pitchFamily="18" charset="0"/>
                          <a:ea typeface="Arial MT"/>
                          <a:cs typeface="Times New Roman" pitchFamily="18" charset="0"/>
                        </a:rPr>
                        <a:t>2021-22  </a:t>
                      </a:r>
                      <a:endParaRPr lang="en-US" sz="1600" b="1" dirty="0">
                        <a:latin typeface="Times New Roman" pitchFamily="18" charset="0"/>
                        <a:ea typeface="Arial MT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Times New Roman" pitchFamily="18" charset="0"/>
                          <a:ea typeface="Arial MT"/>
                          <a:cs typeface="Times New Roman" pitchFamily="18" charset="0"/>
                        </a:rPr>
                        <a:t>8</a:t>
                      </a:r>
                      <a:r>
                        <a:rPr lang="en-US" sz="1600" b="1" dirty="0" smtClean="0">
                          <a:latin typeface="Times New Roman" pitchFamily="18" charset="0"/>
                          <a:ea typeface="Arial MT"/>
                          <a:cs typeface="Times New Roman" pitchFamily="18" charset="0"/>
                        </a:rPr>
                        <a:t>.49</a:t>
                      </a:r>
                      <a:endParaRPr lang="en-US" sz="1600" b="1" dirty="0">
                        <a:latin typeface="Times New Roman" pitchFamily="18" charset="0"/>
                        <a:ea typeface="Arial MT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192/8.49=22.61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9090">
                <a:tc gridSpan="3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latin typeface="Times New Roman" pitchFamily="18" charset="0"/>
                          <a:ea typeface="Arial MT"/>
                          <a:cs typeface="Times New Roman" pitchFamily="18" charset="0"/>
                        </a:rPr>
                        <a:t>Avg</a:t>
                      </a:r>
                      <a:r>
                        <a:rPr lang="en-US" sz="1600" b="1" baseline="0" dirty="0" smtClean="0">
                          <a:latin typeface="Times New Roman" pitchFamily="18" charset="0"/>
                          <a:ea typeface="Arial MT"/>
                          <a:cs typeface="Times New Roman" pitchFamily="18" charset="0"/>
                        </a:rPr>
                        <a:t> SFR</a:t>
                      </a:r>
                      <a:endParaRPr lang="en-US" sz="1600" b="1" dirty="0">
                        <a:latin typeface="Times New Roman" pitchFamily="18" charset="0"/>
                        <a:ea typeface="Arial MT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latin typeface="Times New Roman" pitchFamily="18" charset="0"/>
                        <a:ea typeface="Arial MT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22.20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E209A97-688E-422C-A45D-F757702F4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35</a:t>
            </a:fld>
            <a:endParaRPr lang="en-IN"/>
          </a:p>
        </p:txBody>
      </p:sp>
      <p:sp>
        <p:nvSpPr>
          <p:cNvPr id="7" name="TextBox 6"/>
          <p:cNvSpPr txBox="1"/>
          <p:nvPr/>
        </p:nvSpPr>
        <p:spPr>
          <a:xfrm>
            <a:off x="4571999" y="3095896"/>
            <a:ext cx="1985555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SFR</a:t>
            </a:r>
            <a:endParaRPr lang="en-IN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9" name="Chart 8"/>
          <p:cNvGraphicFramePr/>
          <p:nvPr/>
        </p:nvGraphicFramePr>
        <p:xfrm>
          <a:off x="2778033" y="3683725"/>
          <a:ext cx="6313715" cy="2769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96325" y="258250"/>
            <a:ext cx="3845347" cy="68331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>
                <a:latin typeface="Cambria" panose="02040503050406030204" pitchFamily="18" charset="0"/>
              </a:rPr>
              <a:t>Faculty Qualification</a:t>
            </a:r>
            <a:endParaRPr lang="en-IN" sz="3200" dirty="0">
              <a:latin typeface="Cambria" panose="02040503050406030204" pitchFamily="18" charset="0"/>
            </a:endParaRPr>
          </a:p>
        </p:txBody>
      </p:sp>
      <p:graphicFrame>
        <p:nvGraphicFramePr>
          <p:cNvPr id="2" name="Table 1"/>
          <p:cNvGraphicFramePr/>
          <p:nvPr/>
        </p:nvGraphicFramePr>
        <p:xfrm>
          <a:off x="3056708" y="1165225"/>
          <a:ext cx="5982788" cy="1982924"/>
        </p:xfrm>
        <a:graphic>
          <a:graphicData uri="http://schemas.openxmlformats.org/drawingml/2006/table">
            <a:tbl>
              <a:tblPr/>
              <a:tblGrid>
                <a:gridCol w="11034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81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87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78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7452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631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Years 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2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FQ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=2.0*(10x+7y)/F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31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2023-24</a:t>
                      </a:r>
                      <a:endParaRPr lang="en-US" sz="2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20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22.50</a:t>
                      </a:r>
                      <a:endParaRPr lang="en-US" sz="20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42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2022-23</a:t>
                      </a:r>
                      <a:endParaRPr lang="en-US" sz="2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en-US" sz="20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25.00</a:t>
                      </a:r>
                      <a:endParaRPr lang="en-US" sz="20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71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2021-22</a:t>
                      </a:r>
                      <a:endParaRPr lang="en-US" sz="2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en-US" sz="20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0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24.25</a:t>
                      </a:r>
                      <a:endParaRPr lang="en-US" sz="20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5269">
                <a:tc gridSpan="4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gradFill>
                            <a:gsLst>
                              <a:gs pos="0">
                                <a:srgbClr val="14CD68"/>
                              </a:gs>
                              <a:gs pos="100000">
                                <a:srgbClr val="0B6E38"/>
                              </a:gs>
                            </a:gsLst>
                            <a:lin scaled="0"/>
                          </a:gra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 Assessment</a:t>
                      </a:r>
                      <a:endParaRPr lang="en-US" sz="2000" b="1" dirty="0">
                        <a:gradFill>
                          <a:gsLst>
                            <a:gs pos="0">
                              <a:srgbClr val="14CD68"/>
                            </a:gs>
                            <a:gs pos="100000">
                              <a:srgbClr val="0B6E38"/>
                            </a:gs>
                          </a:gsLst>
                          <a:lin scaled="0"/>
                        </a:gra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 smtClean="0">
                          <a:gradFill>
                            <a:gsLst>
                              <a:gs pos="0">
                                <a:srgbClr val="14CD68"/>
                              </a:gs>
                              <a:gs pos="100000">
                                <a:srgbClr val="0B6E38"/>
                              </a:gs>
                            </a:gsLst>
                            <a:lin scaled="0"/>
                          </a:gra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23.91</a:t>
                      </a:r>
                      <a:endParaRPr lang="en-US" sz="2000" b="1" dirty="0">
                        <a:gradFill>
                          <a:gsLst>
                            <a:gs pos="0">
                              <a:srgbClr val="14CD68"/>
                            </a:gs>
                            <a:gs pos="100000">
                              <a:srgbClr val="0B6E38"/>
                            </a:gs>
                          </a:gsLst>
                          <a:lin scaled="0"/>
                        </a:gra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58E368-09DB-CC6B-319F-32E232A3C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36</a:t>
            </a:fld>
            <a:endParaRPr lang="en-IN"/>
          </a:p>
        </p:txBody>
      </p:sp>
      <p:sp>
        <p:nvSpPr>
          <p:cNvPr id="7" name="TextBox 6"/>
          <p:cNvSpPr txBox="1"/>
          <p:nvPr/>
        </p:nvSpPr>
        <p:spPr>
          <a:xfrm>
            <a:off x="3958046" y="3239589"/>
            <a:ext cx="3762103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FACULTY QUALIFICATION</a:t>
            </a:r>
            <a:endParaRPr lang="en-IN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9" name="Chart 8"/>
          <p:cNvGraphicFramePr/>
          <p:nvPr/>
        </p:nvGraphicFramePr>
        <p:xfrm>
          <a:off x="3039292" y="4172357"/>
          <a:ext cx="6078582" cy="2372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96325" y="258250"/>
            <a:ext cx="3845347" cy="68331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>
                <a:latin typeface="Cambria" panose="02040503050406030204" pitchFamily="18" charset="0"/>
              </a:rPr>
              <a:t>Faculty Retention</a:t>
            </a:r>
          </a:p>
        </p:txBody>
      </p:sp>
      <p:graphicFrame>
        <p:nvGraphicFramePr>
          <p:cNvPr id="2" name="Table 1"/>
          <p:cNvGraphicFramePr/>
          <p:nvPr/>
        </p:nvGraphicFramePr>
        <p:xfrm>
          <a:off x="1656714" y="1144906"/>
          <a:ext cx="6873331" cy="2438400"/>
        </p:xfrm>
        <a:graphic>
          <a:graphicData uri="http://schemas.openxmlformats.org/drawingml/2006/table">
            <a:tbl>
              <a:tblPr/>
              <a:tblGrid>
                <a:gridCol w="1867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540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993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522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2367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US" sz="2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CAY(2023-24) </a:t>
                      </a:r>
                      <a:endParaRPr lang="en-US" sz="2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CAY-M1(2022-23)</a:t>
                      </a:r>
                      <a:endParaRPr lang="en-US" sz="2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CAY- M2(2020-21)</a:t>
                      </a:r>
                      <a:endParaRPr lang="en-US" sz="2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367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No.of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Faculty Retained</a:t>
                      </a:r>
                      <a:endParaRPr lang="en-US" sz="2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2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2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367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No.of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Faculty</a:t>
                      </a:r>
                      <a:endParaRPr lang="en-US" sz="2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2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2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367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Of. Faculty Retained</a:t>
                      </a:r>
                      <a:endParaRPr lang="en-US" sz="2000" b="1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2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2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2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Text Box 4"/>
          <p:cNvSpPr txBox="1"/>
          <p:nvPr/>
        </p:nvSpPr>
        <p:spPr>
          <a:xfrm>
            <a:off x="9116696" y="6476366"/>
            <a:ext cx="1337945" cy="229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Retention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D54F65-A2DB-83CB-AB24-2F72482B3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37</a:t>
            </a:fld>
            <a:endParaRPr lang="en-IN"/>
          </a:p>
        </p:txBody>
      </p:sp>
      <p:graphicFrame>
        <p:nvGraphicFramePr>
          <p:cNvPr id="7" name="Chart 6"/>
          <p:cNvGraphicFramePr/>
          <p:nvPr/>
        </p:nvGraphicFramePr>
        <p:xfrm>
          <a:off x="1802674" y="3722913"/>
          <a:ext cx="7485017" cy="2553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6571" y="235131"/>
            <a:ext cx="11586755" cy="313509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THIRD PARTY QUALITY AUDIT REPORT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56415" y="509451"/>
            <a:ext cx="10386202" cy="6348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38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222070"/>
            <a:ext cx="11717382" cy="431074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FACULTY ATTENDING WORKSHOPS IN OTHER POLYTECHNICS :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39</a:t>
            </a:fld>
            <a:endParaRPr lang="en-IN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70711" y="652463"/>
            <a:ext cx="4833256" cy="518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0092" y="574766"/>
            <a:ext cx="6204858" cy="526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685109" y="854384"/>
          <a:ext cx="8856283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03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059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9464"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Inputs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Best Practises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06194">
                <a:tc>
                  <a:txBody>
                    <a:bodyPr/>
                    <a:lstStyle/>
                    <a:p>
                      <a:pPr marL="179705" marR="0" indent="-179705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en-IN" sz="1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DTE-Government of Karnataka</a:t>
                      </a:r>
                      <a:endParaRPr lang="en-IN" sz="1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179705" marR="0" indent="-179705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en-IN" sz="1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Excellent</a:t>
                      </a:r>
                      <a:r>
                        <a:rPr lang="en-IN" sz="1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Infrastructure</a:t>
                      </a:r>
                    </a:p>
                    <a:p>
                      <a:pPr marL="179705" indent="-179705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en-IN" sz="1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Qualified &amp; </a:t>
                      </a:r>
                      <a:r>
                        <a:rPr lang="en-IN" sz="1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Dedicated Faculty </a:t>
                      </a:r>
                    </a:p>
                    <a:p>
                      <a:pPr marL="179705" indent="-179705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strike="noStrike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100% admission</a:t>
                      </a:r>
                      <a:r>
                        <a:rPr lang="en-US" altLang="en-IN" sz="1800" strike="noStrike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</a:t>
                      </a:r>
                      <a:r>
                        <a:rPr lang="en-IN" sz="1800" strike="noStrike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every year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705" indent="-179705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strike="noStrike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Practicing OBE and Good TLP in place</a:t>
                      </a:r>
                    </a:p>
                    <a:p>
                      <a:pPr marL="179705" indent="-179705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strike="noStrike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Mentoring System</a:t>
                      </a:r>
                    </a:p>
                    <a:p>
                      <a:pPr marL="179705" indent="-179705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strike="noStrike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Industry </a:t>
                      </a:r>
                      <a:r>
                        <a:rPr lang="en-IN" sz="1800" strike="noStrike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Institute Interaction</a:t>
                      </a:r>
                    </a:p>
                    <a:p>
                      <a:pPr marL="179705" indent="-179705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strike="noStrike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Alumni Network</a:t>
                      </a:r>
                    </a:p>
                    <a:p>
                      <a:pPr marL="179705" indent="-179705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IN" sz="1800" strike="noStrike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Skill development Training</a:t>
                      </a:r>
                      <a:r>
                        <a:rPr lang="en-IN" sz="1800" strike="noStrike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programs </a:t>
                      </a:r>
                    </a:p>
                    <a:p>
                      <a:pPr>
                        <a:lnSpc>
                          <a:spcPct val="150000"/>
                        </a:lnSpc>
                        <a:buFont typeface="Arial" panose="020B0604020202020204" pitchFamily="34" charset="0"/>
                      </a:pPr>
                      <a:endParaRPr lang="en-IN" sz="1800" strike="noStrike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32366" y="169816"/>
            <a:ext cx="4172267" cy="5232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 at Glance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61DADD6-69CC-44D0-1D11-A30547A20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4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4320" y="195943"/>
            <a:ext cx="11079480" cy="378823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FACULTY APPRAISAL FORM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0264" y="914400"/>
            <a:ext cx="4760642" cy="561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40</a:t>
            </a:fld>
            <a:endParaRPr lang="en-I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3965" y="847164"/>
            <a:ext cx="5504329" cy="5593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0912" y="1932493"/>
            <a:ext cx="6986587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Criteria 6</a:t>
            </a:r>
          </a:p>
          <a:p>
            <a:pPr algn="ctr"/>
            <a:endParaRPr lang="en-US" sz="3200" b="1" dirty="0">
              <a:solidFill>
                <a:srgbClr val="7030A0"/>
              </a:solidFill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r>
              <a:rPr 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FACILITIES AND TECHNICAL SUPPORT</a:t>
            </a:r>
            <a:endParaRPr lang="en-IN" sz="3000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E683CBC-E915-EE72-2243-7312EE789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41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9005"/>
            <a:ext cx="10515600" cy="1084217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59" y="222068"/>
            <a:ext cx="11665131" cy="6361611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Availability of adequate HOD Room faculty rooms and class rooms. </a:t>
            </a:r>
            <a:endParaRPr lang="en-IN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42</a:t>
            </a:fld>
            <a:endParaRPr lang="en-IN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81577" y="706602"/>
          <a:ext cx="3598092" cy="3140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2012"/>
                <a:gridCol w="1737360"/>
                <a:gridCol w="1188720"/>
              </a:tblGrid>
              <a:tr h="55856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Sl</a:t>
                      </a:r>
                      <a:r>
                        <a:rPr lang="en-US" dirty="0" smtClean="0"/>
                        <a:t> 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Name of the Room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Carpet are in sq m</a:t>
                      </a:r>
                      <a:endParaRPr lang="en-US" dirty="0"/>
                    </a:p>
                  </a:txBody>
                  <a:tcPr/>
                </a:tc>
              </a:tr>
              <a:tr h="319180">
                <a:tc>
                  <a:txBody>
                    <a:bodyPr/>
                    <a:lstStyle/>
                    <a:p>
                      <a:r>
                        <a:rPr lang="en-US" dirty="0" smtClean="0"/>
                        <a:t>1.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LH-5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68</a:t>
                      </a:r>
                      <a:endParaRPr lang="en-US" dirty="0"/>
                    </a:p>
                  </a:txBody>
                  <a:tcPr/>
                </a:tc>
              </a:tr>
              <a:tr h="319180">
                <a:tc>
                  <a:txBody>
                    <a:bodyPr/>
                    <a:lstStyle/>
                    <a:p>
                      <a:r>
                        <a:rPr lang="en-US" dirty="0" smtClean="0"/>
                        <a:t>2.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LH-9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68</a:t>
                      </a:r>
                      <a:endParaRPr lang="en-US" dirty="0"/>
                    </a:p>
                  </a:txBody>
                  <a:tcPr/>
                </a:tc>
              </a:tr>
              <a:tr h="319180">
                <a:tc>
                  <a:txBody>
                    <a:bodyPr/>
                    <a:lstStyle/>
                    <a:p>
                      <a:r>
                        <a:rPr lang="en-US" dirty="0" smtClean="0"/>
                        <a:t>3.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LH-21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68</a:t>
                      </a:r>
                      <a:endParaRPr lang="en-US" dirty="0"/>
                    </a:p>
                  </a:txBody>
                  <a:tcPr/>
                </a:tc>
              </a:tr>
              <a:tr h="319180">
                <a:tc>
                  <a:txBody>
                    <a:bodyPr/>
                    <a:lstStyle/>
                    <a:p>
                      <a:r>
                        <a:rPr lang="en-US" dirty="0" smtClean="0"/>
                        <a:t>4.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HOD CABIN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09</a:t>
                      </a:r>
                      <a:endParaRPr lang="en-US" dirty="0"/>
                    </a:p>
                  </a:txBody>
                  <a:tcPr/>
                </a:tc>
              </a:tr>
              <a:tr h="1037335">
                <a:tc>
                  <a:txBody>
                    <a:bodyPr/>
                    <a:lstStyle/>
                    <a:p>
                      <a:r>
                        <a:rPr lang="en-US" dirty="0" smtClean="0"/>
                        <a:t>5.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6.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FACULT</a:t>
                      </a:r>
                      <a:r>
                        <a:rPr lang="en-US" baseline="0" dirty="0" smtClean="0"/>
                        <a:t>Y ROOM</a:t>
                      </a:r>
                    </a:p>
                    <a:p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DRAWING HALL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105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5612" y="809898"/>
            <a:ext cx="3500846" cy="273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85017" y="822960"/>
            <a:ext cx="4454571" cy="26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1771" y="3997234"/>
            <a:ext cx="4376058" cy="258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029" y="4036424"/>
            <a:ext cx="2567668" cy="248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33257" y="3984173"/>
            <a:ext cx="2795452" cy="254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7987" y="4127861"/>
            <a:ext cx="2329271" cy="2403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82155" y="179824"/>
            <a:ext cx="7758821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Availability of adequate, well-equipped classrooms </a:t>
            </a:r>
            <a:endParaRPr lang="en-IN" sz="24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2F4070F-FBB7-138C-C945-FC69D6DE4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43</a:t>
            </a:fld>
            <a:endParaRPr lang="en-IN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59954" y="796831"/>
          <a:ext cx="10861040" cy="586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444"/>
                <a:gridCol w="1975373"/>
                <a:gridCol w="1162595"/>
                <a:gridCol w="3331028"/>
                <a:gridCol w="3657600"/>
              </a:tblGrid>
              <a:tr h="1223363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Sl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No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Name of the Laboratory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Carpet area in sq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Name of the Equipments</a:t>
                      </a:r>
                    </a:p>
                    <a:p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Specifications of Each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Equipment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5347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IT Skills lab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PC 20, Printer,USB Batteries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I3 Processor,3.0GHz,2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GB RAM with 64-bit, Windows 7 with 2009 version.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0043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SA Lab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PC 20, Printer,USB Batteries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I3 Processor,3.0GHz,2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GB RAM with 64-bit, Windows 7 with 2009 version.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8172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Engg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Mech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&amp; SOM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PC 20, Printer,USB Batteries, Rockwell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hardness machine, </a:t>
                      </a:r>
                      <a:r>
                        <a:rPr lang="en-US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charpy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test machine, TM machine.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I3 Processor,3.0GHz,2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GB RAM with 64-bit, Windows 7 with 2009 </a:t>
                      </a:r>
                      <a:r>
                        <a:rPr lang="en-US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version.Utm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Machine with 20 </a:t>
                      </a:r>
                      <a:r>
                        <a:rPr lang="en-US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ton,Rockwel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machine with 150kgf,60kgf capacity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6314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Modern surveying &amp; Basic surveying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Total station, Auto level, theodolite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and Dumpy level.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South , NTS-362L.20 seconds theodolite.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45975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Construction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Techniques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Pyconometers,Core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cutter, </a:t>
                      </a:r>
                    </a:p>
                    <a:p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cube moulds. Weighing machine.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Temperature stable between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15 -35 ° with humidity 20-80% for pyconometer.</a:t>
                      </a:r>
                    </a:p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Core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cutter made of steel 127.3mm long and 100mm internal </a:t>
                      </a:r>
                      <a:r>
                        <a:rPr lang="en-US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dia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steel doll 25mm high .Weighing machine with 10kg &amp; 3kg capacity.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61938" y="639763"/>
          <a:ext cx="11677650" cy="5480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839"/>
                <a:gridCol w="2717074"/>
                <a:gridCol w="1293223"/>
                <a:gridCol w="2991395"/>
                <a:gridCol w="3945119"/>
              </a:tblGrid>
              <a:tr h="909401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Sl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No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Name of the Laboratory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Carpet area in sq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Name of the Equipments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Specifications of Each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Equipment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0940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Building Drawing using CADD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PC 20, Printer,USB Batteries, </a:t>
                      </a:r>
                    </a:p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CADD software 2014 version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I3 Processor,3.0GHz,2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GB RAM with 64-bit, Windows 7 with 2009 version.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602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Concrete Technology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Pyconometer, Impact testing Machine, </a:t>
                      </a:r>
                    </a:p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Compression testing machine,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V cat apparatus etc.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Temperature stable between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15 -35 ° with humidity 20-80% for pyconometr.</a:t>
                      </a:r>
                    </a:p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V cat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consists of frame bearing a movable flexure of 300gm weights with 10mm dia.</a:t>
                      </a:r>
                    </a:p>
                    <a:p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Compression testing machine with1000kN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9230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Site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Management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PC 20, Printer,USB Batteries, M S Project 2010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I3 Processor,3.0GHz,2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GB RAM with 64-bit, Windows 7 with 2009 version M S Project 2010 version.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0940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Design and Detailing of RCC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41,68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PC 20, Printer,USB Batteries, Bar bending table.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IS 456-2000 and SP-16 for design and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detailing of RCC.</a:t>
                      </a:r>
                      <a:endParaRPr lang="en-US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44</a:t>
            </a:fld>
            <a:endParaRPr lang="en-IN"/>
          </a:p>
        </p:txBody>
      </p:sp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5619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Availability of adequate, well-equipped classrooms </a:t>
            </a:r>
            <a:endParaRPr lang="en-IN" sz="240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21975" y="431075"/>
            <a:ext cx="2743200" cy="574766"/>
          </a:xfrm>
        </p:spPr>
        <p:txBody>
          <a:bodyPr>
            <a:normAutofit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COMPRESSIVE TESTING MACHINE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8703575-DD10-8A7F-6E11-E4C595EF8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45</a:t>
            </a:fld>
            <a:endParaRPr lang="en-IN" dirty="0"/>
          </a:p>
        </p:txBody>
      </p:sp>
      <p:pic>
        <p:nvPicPr>
          <p:cNvPr id="7170" name="Picture 2" descr="C:\Users\WINDOWS 7\Downloads\IMG_20240209_1832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1" y="888274"/>
            <a:ext cx="3056708" cy="1815738"/>
          </a:xfrm>
          <a:prstGeom prst="rect">
            <a:avLst/>
          </a:prstGeom>
          <a:noFill/>
        </p:spPr>
      </p:pic>
      <p:pic>
        <p:nvPicPr>
          <p:cNvPr id="7171" name="Picture 3" descr="C:\Users\WINDOWS 7\Downloads\IMG_20240209_1844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5530" y="875213"/>
            <a:ext cx="2495007" cy="1763486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5942" y="3056711"/>
            <a:ext cx="2756265" cy="16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82835" y="3069771"/>
            <a:ext cx="2860766" cy="159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69725" y="862149"/>
            <a:ext cx="3108961" cy="181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6"/>
          <p:cNvSpPr txBox="1">
            <a:spLocks/>
          </p:cNvSpPr>
          <p:nvPr/>
        </p:nvSpPr>
        <p:spPr>
          <a:xfrm>
            <a:off x="230777" y="165464"/>
            <a:ext cx="11079480" cy="396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EQUIPMENTS USED IN LABORATORIES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Title 6"/>
          <p:cNvSpPr txBox="1">
            <a:spLocks/>
          </p:cNvSpPr>
          <p:nvPr/>
        </p:nvSpPr>
        <p:spPr>
          <a:xfrm>
            <a:off x="3052354" y="2712723"/>
            <a:ext cx="2743200" cy="574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SLUMP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CONE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Title 6"/>
          <p:cNvSpPr txBox="1">
            <a:spLocks/>
          </p:cNvSpPr>
          <p:nvPr/>
        </p:nvSpPr>
        <p:spPr>
          <a:xfrm>
            <a:off x="3457302" y="374470"/>
            <a:ext cx="2743200" cy="574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PCONOMETER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>
            <a:off x="618308" y="474619"/>
            <a:ext cx="2743200" cy="574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TOTAL STATION,THEODOLITE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" name="Title 6"/>
          <p:cNvSpPr txBox="1">
            <a:spLocks/>
          </p:cNvSpPr>
          <p:nvPr/>
        </p:nvSpPr>
        <p:spPr>
          <a:xfrm>
            <a:off x="4341224" y="4667797"/>
            <a:ext cx="2743200" cy="574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latin typeface="Times New Roman" pitchFamily="18" charset="0"/>
                <a:ea typeface="+mj-ea"/>
                <a:cs typeface="Times New Roman" pitchFamily="18" charset="0"/>
              </a:rPr>
              <a:t>ROCKWEL HARDNESS MACHINE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C:\Users\WINDOWS 7\Downloads\IMG_20240210_11571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56661" y="3056709"/>
            <a:ext cx="3030585" cy="1619795"/>
          </a:xfrm>
          <a:prstGeom prst="rect">
            <a:avLst/>
          </a:prstGeom>
          <a:noFill/>
        </p:spPr>
      </p:pic>
      <p:sp>
        <p:nvSpPr>
          <p:cNvPr id="15" name="Title 6"/>
          <p:cNvSpPr txBox="1">
            <a:spLocks/>
          </p:cNvSpPr>
          <p:nvPr/>
        </p:nvSpPr>
        <p:spPr>
          <a:xfrm>
            <a:off x="6000204" y="2656119"/>
            <a:ext cx="2743200" cy="574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COMPUTER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LAB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7" name="Picture 3" descr="C:\Users\WINDOWS 7\Downloads\IMG_20240210_18405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00606" y="515983"/>
            <a:ext cx="2991394" cy="1809206"/>
          </a:xfrm>
          <a:prstGeom prst="rect">
            <a:avLst/>
          </a:prstGeom>
          <a:noFill/>
        </p:spPr>
      </p:pic>
      <p:sp>
        <p:nvSpPr>
          <p:cNvPr id="17" name="Title 6"/>
          <p:cNvSpPr txBox="1">
            <a:spLocks/>
          </p:cNvSpPr>
          <p:nvPr/>
        </p:nvSpPr>
        <p:spPr>
          <a:xfrm>
            <a:off x="9126582" y="0"/>
            <a:ext cx="2743200" cy="574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COMPACTION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FACTOR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43999" y="2690949"/>
            <a:ext cx="2834639" cy="169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itle 6"/>
          <p:cNvSpPr txBox="1">
            <a:spLocks/>
          </p:cNvSpPr>
          <p:nvPr/>
        </p:nvSpPr>
        <p:spPr>
          <a:xfrm>
            <a:off x="9130935" y="2325192"/>
            <a:ext cx="2743200" cy="574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ON TECHNOLOGY LAB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" name="Picture 2" descr="C:\Users\WINDOWS 7\Downloads\IMG-20240214-WA0014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43840" y="5277396"/>
            <a:ext cx="3609703" cy="1371600"/>
          </a:xfrm>
          <a:prstGeom prst="rect">
            <a:avLst/>
          </a:prstGeom>
          <a:noFill/>
        </p:spPr>
      </p:pic>
      <p:sp>
        <p:nvSpPr>
          <p:cNvPr id="21" name="Title 6"/>
          <p:cNvSpPr txBox="1">
            <a:spLocks/>
          </p:cNvSpPr>
          <p:nvPr/>
        </p:nvSpPr>
        <p:spPr>
          <a:xfrm>
            <a:off x="352697" y="2821579"/>
            <a:ext cx="2743200" cy="574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latin typeface="Times New Roman" pitchFamily="18" charset="0"/>
                <a:ea typeface="+mj-ea"/>
                <a:cs typeface="Times New Roman" pitchFamily="18" charset="0"/>
              </a:rPr>
              <a:t>CORE CUTTER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" name="Picture 3" descr="C:\Users\WINDOWS 7\Downloads\IMG-20240214-WA0015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273867" y="5120640"/>
            <a:ext cx="3095625" cy="1541418"/>
          </a:xfrm>
          <a:prstGeom prst="rect">
            <a:avLst/>
          </a:prstGeom>
          <a:noFill/>
        </p:spPr>
      </p:pic>
      <p:sp>
        <p:nvSpPr>
          <p:cNvPr id="23" name="Title 6"/>
          <p:cNvSpPr txBox="1">
            <a:spLocks/>
          </p:cNvSpPr>
          <p:nvPr/>
        </p:nvSpPr>
        <p:spPr>
          <a:xfrm>
            <a:off x="418012" y="4794071"/>
            <a:ext cx="2743200" cy="574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UTM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MACHINE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Picture 4" descr="C:\Users\WINDOWS 7\Downloads\IMG-20240214-WA0016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98972" y="4754880"/>
            <a:ext cx="3933960" cy="1907177"/>
          </a:xfrm>
          <a:prstGeom prst="rect">
            <a:avLst/>
          </a:prstGeom>
          <a:noFill/>
        </p:spPr>
      </p:pic>
      <p:sp>
        <p:nvSpPr>
          <p:cNvPr id="25" name="Title 6"/>
          <p:cNvSpPr txBox="1">
            <a:spLocks/>
          </p:cNvSpPr>
          <p:nvPr/>
        </p:nvSpPr>
        <p:spPr>
          <a:xfrm>
            <a:off x="8969826" y="4228015"/>
            <a:ext cx="2743200" cy="574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</a:t>
            </a:r>
            <a:r>
              <a:rPr lang="en-US" sz="1400" baseline="0" dirty="0" smtClean="0">
                <a:latin typeface="Times New Roman" pitchFamily="18" charset="0"/>
                <a:ea typeface="+mj-ea"/>
                <a:cs typeface="Times New Roman" pitchFamily="18" charset="0"/>
              </a:rPr>
              <a:t>HARPY</a:t>
            </a:r>
            <a:r>
              <a:rPr lang="en-US" sz="1400" dirty="0" smtClean="0">
                <a:latin typeface="Times New Roman" pitchFamily="18" charset="0"/>
                <a:ea typeface="+mj-ea"/>
                <a:cs typeface="Times New Roman" pitchFamily="18" charset="0"/>
              </a:rPr>
              <a:t> TESTING MACHINE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65856" y="2478881"/>
            <a:ext cx="536127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3000" b="1" dirty="0">
                <a:solidFill>
                  <a:srgbClr val="7030A0"/>
                </a:solidFill>
                <a:latin typeface="Cambria" panose="02040503050406030204" pitchFamily="18" charset="0"/>
              </a:rPr>
              <a:t>Criteria 7</a:t>
            </a:r>
          </a:p>
          <a:p>
            <a:pPr algn="ctr"/>
            <a:endParaRPr lang="en-IN" sz="3000" b="1" dirty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r>
              <a:rPr lang="en-US" sz="3000" b="1" dirty="0">
                <a:solidFill>
                  <a:srgbClr val="0070C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CONTINUOUS IMPROVEMENT</a:t>
            </a:r>
            <a:endParaRPr lang="en-IN" sz="3000" b="1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endParaRPr lang="en-IN" sz="30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265B4B5-9B33-213F-27A1-EC83D4C9C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46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59205" y="189558"/>
            <a:ext cx="4807037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" panose="02040503050406030204" pitchFamily="18" charset="0"/>
              </a:rPr>
              <a:t>Gap Analysis and Action taken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AF4C7CF-1608-9B04-1AB8-5BCE547B1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47</a:t>
            </a:fld>
            <a:endParaRPr lang="en-IN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86526" y="863358"/>
          <a:ext cx="10234022" cy="5632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6411"/>
                <a:gridCol w="3069772"/>
                <a:gridCol w="5577839"/>
              </a:tblGrid>
              <a:tr h="895864">
                <a:tc>
                  <a:txBody>
                    <a:bodyPr/>
                    <a:lstStyle/>
                    <a:p>
                      <a:r>
                        <a:rPr lang="en-US" dirty="0" smtClean="0"/>
                        <a:t>Identified</a:t>
                      </a:r>
                      <a:r>
                        <a:rPr lang="en-US" baseline="0" dirty="0" smtClean="0"/>
                        <a:t> gap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</a:t>
                      </a:r>
                      <a:r>
                        <a:rPr lang="en-US" baseline="0" dirty="0" smtClean="0"/>
                        <a:t> Taken</a:t>
                      </a:r>
                      <a:endParaRPr lang="en-US" dirty="0"/>
                    </a:p>
                  </a:txBody>
                  <a:tcPr/>
                </a:tc>
              </a:tr>
              <a:tr h="1546286">
                <a:tc>
                  <a:txBody>
                    <a:bodyPr/>
                    <a:lstStyle/>
                    <a:p>
                      <a:endParaRPr lang="en-US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PO3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Design /Development of solution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1.A lecture on Concept of Shear force and Bending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moment.</a:t>
                      </a:r>
                    </a:p>
                    <a:p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2.Design of two way slab.</a:t>
                      </a:r>
                    </a:p>
                    <a:p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3. Earth quake resistance building and PSC structures.</a:t>
                      </a:r>
                    </a:p>
                    <a:p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4. Theory of Simple bending.</a:t>
                      </a:r>
                    </a:p>
                    <a:p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5. Concept of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centroid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of unequal sections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54628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PO5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Engineering practices for society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A lecture Types of roads  and alternative materials.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2. Stabilized cement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and soil block and precast products.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Water proofing and treatment for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slbs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9586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PO6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Project management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A presentation on Time management.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2.Leadership qualities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44977" y="87707"/>
            <a:ext cx="4301242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sz="2800" b="1" dirty="0">
                <a:latin typeface="Cambria" panose="02040503050406030204" pitchFamily="18" charset="0"/>
              </a:rPr>
              <a:t>PO Target Set &amp; Achieved</a:t>
            </a:r>
          </a:p>
        </p:txBody>
      </p:sp>
      <p:graphicFrame>
        <p:nvGraphicFramePr>
          <p:cNvPr id="2" name="Table 1"/>
          <p:cNvGraphicFramePr/>
          <p:nvPr/>
        </p:nvGraphicFramePr>
        <p:xfrm>
          <a:off x="1502229" y="713614"/>
          <a:ext cx="8620941" cy="1193562"/>
        </p:xfrm>
        <a:graphic>
          <a:graphicData uri="http://schemas.openxmlformats.org/drawingml/2006/table">
            <a:tbl>
              <a:tblPr/>
              <a:tblGrid>
                <a:gridCol w="8567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64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25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921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568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314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7051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7051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8420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4314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656833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87844"/>
              </a:tblGrid>
              <a:tr h="39785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BATCH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TARGET/ACHIEVED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PO1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PO2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PO3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PO4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PO5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PO6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PO7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PSO1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PSO2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PSO3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7854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2020-21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TARGET</a:t>
                      </a:r>
                    </a:p>
                  </a:txBody>
                  <a:tcPr marL="12700" marR="12700" marT="1270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2.889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3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3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2.625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1.9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1.6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2.5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2.722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2.571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2.714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78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ACHIEVED</a:t>
                      </a:r>
                    </a:p>
                  </a:txBody>
                  <a:tcPr marL="12700" marR="12700" marT="1270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2.329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2.518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2.508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2.197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latin typeface="Calibri" panose="020F0502020204030204" charset="-122"/>
                        </a:rPr>
                        <a:t>2.064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2.228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2.321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2.368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2.196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2.406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5B476F-9D96-2C94-A1F5-8C0B4CDF3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48</a:t>
            </a:fld>
            <a:endParaRPr lang="en-IN"/>
          </a:p>
        </p:txBody>
      </p:sp>
      <p:sp>
        <p:nvSpPr>
          <p:cNvPr id="7" name="TextBox 6"/>
          <p:cNvSpPr txBox="1"/>
          <p:nvPr/>
        </p:nvSpPr>
        <p:spPr>
          <a:xfrm>
            <a:off x="4773549" y="2518075"/>
            <a:ext cx="2502464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PO target chart </a:t>
            </a:r>
            <a:endParaRPr lang="en-IN" sz="2400" dirty="0">
              <a:latin typeface="Cambria" panose="02040503050406030204" pitchFamily="18" charset="0"/>
            </a:endParaRPr>
          </a:p>
        </p:txBody>
      </p:sp>
      <p:graphicFrame>
        <p:nvGraphicFramePr>
          <p:cNvPr id="8" name="Chart 7"/>
          <p:cNvGraphicFramePr/>
          <p:nvPr/>
        </p:nvGraphicFramePr>
        <p:xfrm>
          <a:off x="1580606" y="3167743"/>
          <a:ext cx="856923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44137" y="169818"/>
            <a:ext cx="11312434" cy="36576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Mentorship dairy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04949" y="535577"/>
            <a:ext cx="11364685" cy="5956663"/>
          </a:xfrm>
        </p:spPr>
        <p:txBody>
          <a:bodyPr/>
          <a:lstStyle/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1.Each faculty is divided with 15 students to maintain the Mentorship dairy.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2.Each faculty is counseling the students in their leisure time and at each Saturday    afternoon. </a:t>
            </a:r>
          </a:p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Sample copy of Mentorship dairy,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24878F0-CCCA-BCA9-D1AE-C2983E248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49</a:t>
            </a:fld>
            <a:endParaRPr lang="en-IN"/>
          </a:p>
        </p:txBody>
      </p:sp>
      <p:pic>
        <p:nvPicPr>
          <p:cNvPr id="1026" name="Picture 2" descr="C:\Users\WINDOWS 7\Downloads\IMG_20240209_2006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6915" y="2116183"/>
            <a:ext cx="10123714" cy="4741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156754"/>
            <a:ext cx="11996057" cy="6518366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DEPARTEMENT ACHIEVEMENT</a:t>
            </a:r>
          </a:p>
          <a:p>
            <a:pPr>
              <a:lnSpc>
                <a:spcPct val="200000"/>
              </a:lnSpc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1.The program is ISO 9001 : 2015 certified.</a:t>
            </a:r>
          </a:p>
          <a:p>
            <a:pPr>
              <a:lnSpc>
                <a:spcPct val="200000"/>
              </a:lnSpc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2.100% admission for the past 20 years.</a:t>
            </a:r>
          </a:p>
          <a:p>
            <a:pPr>
              <a:lnSpc>
                <a:spcPct val="200000"/>
              </a:lnSpc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3. Full fledged teaching faculty and technical supporting staff.</a:t>
            </a:r>
          </a:p>
          <a:p>
            <a:pPr>
              <a:lnSpc>
                <a:spcPct val="200000"/>
              </a:lnSpc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4. 100 % Retention of staff.</a:t>
            </a:r>
          </a:p>
          <a:p>
            <a:pPr>
              <a:lnSpc>
                <a:spcPct val="200000"/>
              </a:lnSpc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5. 80 % of the students are placed for higher education.</a:t>
            </a:r>
          </a:p>
          <a:p>
            <a:pPr>
              <a:lnSpc>
                <a:spcPct val="200000"/>
              </a:lnSpc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6. Our Department have done third party quality.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5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0"/>
            <a:ext cx="11286308" cy="587829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LECTURING, SEMINARS AND PRESENTATION DONE BY RESOURCE PERSON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50</a:t>
            </a:fld>
            <a:endParaRPr lang="en-IN"/>
          </a:p>
        </p:txBody>
      </p:sp>
      <p:pic>
        <p:nvPicPr>
          <p:cNvPr id="8194" name="Picture 2" descr="C:\Users\WINDOWS 7\Downloads\IMG_20240209_1942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14364"/>
            <a:ext cx="5525589" cy="3082426"/>
          </a:xfrm>
          <a:prstGeom prst="rect">
            <a:avLst/>
          </a:prstGeom>
          <a:noFill/>
        </p:spPr>
      </p:pic>
      <p:pic>
        <p:nvPicPr>
          <p:cNvPr id="8195" name="Picture 3" descr="C:\Users\WINDOWS 7\Downloads\IMG_20240209_1943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613954"/>
            <a:ext cx="5682343" cy="3082834"/>
          </a:xfrm>
          <a:prstGeom prst="rect">
            <a:avLst/>
          </a:prstGeom>
          <a:noFill/>
        </p:spPr>
      </p:pic>
      <p:pic>
        <p:nvPicPr>
          <p:cNvPr id="8196" name="Picture 4" descr="C:\Users\WINDOWS 7\Downloads\IMG_20240209_1942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241" y="3696788"/>
            <a:ext cx="5789616" cy="3161211"/>
          </a:xfrm>
          <a:prstGeom prst="rect">
            <a:avLst/>
          </a:prstGeom>
          <a:noFill/>
        </p:spPr>
      </p:pic>
      <p:pic>
        <p:nvPicPr>
          <p:cNvPr id="8197" name="Picture 5" descr="C:\Users\WINDOWS 7\Downloads\IMG_20240209_1942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2970" y="3722914"/>
            <a:ext cx="5839099" cy="31350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51</a:t>
            </a:fld>
            <a:endParaRPr lang="en-IN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3868" y="725604"/>
            <a:ext cx="5556041" cy="232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635" y="3579223"/>
            <a:ext cx="4349932" cy="262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39783" y="361406"/>
            <a:ext cx="11066417" cy="378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CURRICULAR ACTIVITIES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1" y="3235234"/>
            <a:ext cx="3866606" cy="378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ANTI TOBACCO DAY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4026" y="627017"/>
            <a:ext cx="5971403" cy="235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408024" y="6296297"/>
            <a:ext cx="3866606" cy="378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INDUSTRIAL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VISIT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4" name="Picture 2" descr="C:\Users\WINDOWS 7\Downloads\IMG-20221203-WA00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7131" y="3553097"/>
            <a:ext cx="3775166" cy="2704012"/>
          </a:xfrm>
          <a:prstGeom prst="rect">
            <a:avLst/>
          </a:prstGeom>
          <a:noFill/>
        </p:spPr>
      </p:pic>
      <p:pic>
        <p:nvPicPr>
          <p:cNvPr id="3075" name="Picture 3" descr="C:\Users\WINDOWS 7\Downloads\IMG-20221203-WA00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98367" y="3605348"/>
            <a:ext cx="3306399" cy="2717075"/>
          </a:xfrm>
          <a:prstGeom prst="rect">
            <a:avLst/>
          </a:prstGeom>
          <a:noFill/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949235" y="6435634"/>
            <a:ext cx="3866606" cy="378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YOGA  DAY CONDUCTED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52</a:t>
            </a:fld>
            <a:endParaRPr lang="en-IN"/>
          </a:p>
        </p:txBody>
      </p:sp>
      <p:sp>
        <p:nvSpPr>
          <p:cNvPr id="6" name="Freeform 3"/>
          <p:cNvSpPr>
            <a:spLocks/>
          </p:cNvSpPr>
          <p:nvPr/>
        </p:nvSpPr>
        <p:spPr bwMode="auto">
          <a:xfrm>
            <a:off x="838200" y="470263"/>
            <a:ext cx="9520129" cy="4483265"/>
          </a:xfrm>
          <a:custGeom>
            <a:avLst/>
            <a:gdLst/>
            <a:ahLst/>
            <a:cxnLst>
              <a:cxn ang="0">
                <a:pos x="14545" y="0"/>
              </a:cxn>
              <a:cxn ang="0">
                <a:pos x="14545" y="4489"/>
              </a:cxn>
              <a:cxn ang="0">
                <a:pos x="0" y="4489"/>
              </a:cxn>
              <a:cxn ang="0">
                <a:pos x="0" y="0"/>
              </a:cxn>
            </a:cxnLst>
            <a:rect l="0" t="0" r="r" b="b"/>
            <a:pathLst>
              <a:path w="14546" h="4489">
                <a:moveTo>
                  <a:pt x="14545" y="0"/>
                </a:moveTo>
                <a:lnTo>
                  <a:pt x="14545" y="4489"/>
                </a:lnTo>
                <a:lnTo>
                  <a:pt x="0" y="4489"/>
                </a:lnTo>
                <a:lnTo>
                  <a:pt x="0" y="0"/>
                </a:lnTo>
              </a:path>
            </a:pathLst>
          </a:custGeom>
          <a:noFill/>
          <a:ln w="7571">
            <a:solidFill>
              <a:srgbClr val="CCCCCC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40971" y="309153"/>
            <a:ext cx="9339943" cy="378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 </a:t>
            </a:r>
            <a:r>
              <a:rPr lang="en-US" sz="9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QUIZ COMPETITION 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032000" y="719666"/>
          <a:ext cx="8128000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389"/>
                <a:gridCol w="1698171"/>
                <a:gridCol w="2428240"/>
                <a:gridCol w="1625600"/>
                <a:gridCol w="1625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Sl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No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Name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Place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Competition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Prize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awarede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Shivakumar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M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BITM ENGG COLLEGE, BELLARI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ABHUDAYA QUIZ-2022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SECOND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PRIZE AWARDED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G K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manoj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Shankar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Pattar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8823" y="2311809"/>
            <a:ext cx="5499463" cy="4311061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3862" y="2612571"/>
            <a:ext cx="5408024" cy="390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53</a:t>
            </a:fld>
            <a:endParaRPr lang="en-IN"/>
          </a:p>
        </p:txBody>
      </p:sp>
      <p:pic>
        <p:nvPicPr>
          <p:cNvPr id="5" name="Picture 2" descr="C:\Users\WINDOWS 7\Downloads\IMG-20240131-WA0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039" y="769752"/>
            <a:ext cx="5087795" cy="280970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75974" y="214539"/>
            <a:ext cx="732206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SWACHHA BHARAT ABHIANA DONE THROUGH DEPARTEMENT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WINDOWS 7\Downloads\IMG-20240131-WA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0092" y="692331"/>
            <a:ext cx="2834640" cy="2913018"/>
          </a:xfrm>
          <a:prstGeom prst="rect">
            <a:avLst/>
          </a:prstGeom>
          <a:noFill/>
        </p:spPr>
      </p:pic>
      <p:pic>
        <p:nvPicPr>
          <p:cNvPr id="9" name="Picture 4" descr="C:\Users\WINDOWS 7\Downloads\IMG-20240131-WA0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71017" y="613953"/>
            <a:ext cx="3098618" cy="2939144"/>
          </a:xfrm>
          <a:prstGeom prst="rect">
            <a:avLst/>
          </a:prstGeom>
          <a:noFill/>
        </p:spPr>
      </p:pic>
      <p:pic>
        <p:nvPicPr>
          <p:cNvPr id="4098" name="Picture 2" descr="C:\Users\WINDOWS 7\Downloads\IMG-20240214-WA0019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457" y="4010297"/>
            <a:ext cx="3030583" cy="2528615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91886" y="3671842"/>
            <a:ext cx="307860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BLOOD DONATION CAMP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WINDOWS 7\Downloads\IMG-20240214-WA002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64482" y="4167050"/>
            <a:ext cx="6407128" cy="2390503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4946469" y="3706676"/>
            <a:ext cx="624658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FLOOD RFLIEF FUND CAMP BY CIVIL DEPARTEMENT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17175" y="161026"/>
            <a:ext cx="3970959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3200" dirty="0">
                <a:latin typeface="Cambria" panose="02040503050406030204" pitchFamily="18" charset="0"/>
              </a:rPr>
              <a:t>Distinguished Alumni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9375" y="2730137"/>
            <a:ext cx="1761309" cy="705393"/>
          </a:xfrm>
        </p:spPr>
        <p:txBody>
          <a:bodyPr>
            <a:normAutofit fontScale="90000"/>
          </a:bodyPr>
          <a:lstStyle/>
          <a:p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ASHOK K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316CE03001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AE , PASSED YEAR2006 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xmlns="" id="{5F8A2627-C3D0-6D63-3BCD-70579889C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54</a:t>
            </a:fld>
            <a:endParaRPr lang="en-IN"/>
          </a:p>
        </p:txBody>
      </p:sp>
      <p:pic>
        <p:nvPicPr>
          <p:cNvPr id="6146" name="Picture 2" descr="C:\Users\WINDOWS 7\Downloads\IMG-20240207-WA0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" y="1071154"/>
            <a:ext cx="1541417" cy="1619795"/>
          </a:xfrm>
          <a:prstGeom prst="rect">
            <a:avLst/>
          </a:prstGeom>
          <a:noFill/>
        </p:spPr>
      </p:pic>
      <p:pic>
        <p:nvPicPr>
          <p:cNvPr id="6147" name="Picture 3" descr="C:\Users\WINDOWS 7\Downloads\IMG-20240206-WA00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8877" y="3562350"/>
            <a:ext cx="2043249" cy="1871799"/>
          </a:xfrm>
          <a:prstGeom prst="rect">
            <a:avLst/>
          </a:prstGeom>
          <a:noFill/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298268" y="5533662"/>
            <a:ext cx="2013858" cy="1036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latin typeface="Times New Roman" pitchFamily="18" charset="0"/>
                <a:ea typeface="+mj-ea"/>
                <a:cs typeface="Times New Roman" pitchFamily="18" charset="0"/>
              </a:rPr>
              <a:t>VINAYAKA M 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JE-RURAL WATER SUPPLY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latin typeface="Times New Roman" pitchFamily="18" charset="0"/>
                <a:ea typeface="+mj-ea"/>
                <a:cs typeface="Times New Roman" pitchFamily="18" charset="0"/>
              </a:rPr>
              <a:t>PASSED YEAR 2009-10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148" name="Picture 4" descr="C:\Users\WINDOWS 7\Downloads\IMG-20240206-WA00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3331" y="1045028"/>
            <a:ext cx="1985972" cy="1658984"/>
          </a:xfrm>
          <a:prstGeom prst="rect">
            <a:avLst/>
          </a:prstGeom>
          <a:noFill/>
        </p:spPr>
      </p:pic>
      <p:sp>
        <p:nvSpPr>
          <p:cNvPr id="9" name="Title 4"/>
          <p:cNvSpPr txBox="1">
            <a:spLocks/>
          </p:cNvSpPr>
          <p:nvPr/>
        </p:nvSpPr>
        <p:spPr>
          <a:xfrm>
            <a:off x="2218506" y="2651759"/>
            <a:ext cx="2079174" cy="979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SAGAR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G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consulting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civil </a:t>
            </a:r>
            <a:r>
              <a:rPr lang="en-US" sz="1400" dirty="0" smtClean="0">
                <a:latin typeface="Times New Roman" pitchFamily="18" charset="0"/>
                <a:ea typeface="+mj-ea"/>
                <a:cs typeface="Times New Roman" pitchFamily="18" charset="0"/>
              </a:rPr>
              <a:t>engineer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PASSED YEAR 2017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149" name="Picture 5" descr="C:\Users\WINDOWS 7\Downloads\IMG-20240208-WA001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67112" y="3553098"/>
            <a:ext cx="1869758" cy="1985555"/>
          </a:xfrm>
          <a:prstGeom prst="rect">
            <a:avLst/>
          </a:prstGeom>
          <a:noFill/>
        </p:spPr>
      </p:pic>
      <p:sp>
        <p:nvSpPr>
          <p:cNvPr id="11" name="Title 4"/>
          <p:cNvSpPr txBox="1">
            <a:spLocks/>
          </p:cNvSpPr>
          <p:nvPr/>
        </p:nvSpPr>
        <p:spPr>
          <a:xfrm>
            <a:off x="4826724" y="6113417"/>
            <a:ext cx="2079174" cy="744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PRASHANTHA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ea typeface="+mj-ea"/>
                <a:cs typeface="Times New Roman" pitchFamily="18" charset="0"/>
              </a:rPr>
              <a:t>PDIT ENGG COLLEGE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PASSED YEAR 2021-22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02183" y="940526"/>
            <a:ext cx="3108959" cy="195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3621" y="3500847"/>
            <a:ext cx="2717076" cy="258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31431" y="1110344"/>
            <a:ext cx="2008958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itle 4"/>
          <p:cNvSpPr txBox="1">
            <a:spLocks/>
          </p:cNvSpPr>
          <p:nvPr/>
        </p:nvSpPr>
        <p:spPr>
          <a:xfrm>
            <a:off x="9638209" y="2934788"/>
            <a:ext cx="1761309" cy="827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latin typeface="Times New Roman" pitchFamily="18" charset="0"/>
                <a:ea typeface="+mj-ea"/>
                <a:cs typeface="Times New Roman" pitchFamily="18" charset="0"/>
              </a:rPr>
              <a:t>BALARA A 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316CE13010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JE ,WRD YEAR2016-17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7" name="Picture 5" descr="C:\Users\WINDOWS 7\Downloads\IMG-20240210-WA002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42498" y="3474720"/>
            <a:ext cx="1845193" cy="2168434"/>
          </a:xfrm>
          <a:prstGeom prst="rect">
            <a:avLst/>
          </a:prstGeom>
          <a:noFill/>
        </p:spPr>
      </p:pic>
      <p:sp>
        <p:nvSpPr>
          <p:cNvPr id="17" name="Title 4"/>
          <p:cNvSpPr txBox="1">
            <a:spLocks/>
          </p:cNvSpPr>
          <p:nvPr/>
        </p:nvSpPr>
        <p:spPr>
          <a:xfrm>
            <a:off x="7530736" y="5725884"/>
            <a:ext cx="1761309" cy="705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SRI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GOURI C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316CE07038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JE ,YEAR2010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8" name="Picture 6" descr="C:\Users\WINDOWS 7\Downloads\Screenshot_20240210-11424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692640" y="1045029"/>
            <a:ext cx="1976846" cy="1854925"/>
          </a:xfrm>
          <a:prstGeom prst="rect">
            <a:avLst/>
          </a:prstGeom>
          <a:noFill/>
        </p:spPr>
      </p:pic>
      <p:sp>
        <p:nvSpPr>
          <p:cNvPr id="19" name="Title 4"/>
          <p:cNvSpPr txBox="1">
            <a:spLocks/>
          </p:cNvSpPr>
          <p:nvPr/>
        </p:nvSpPr>
        <p:spPr>
          <a:xfrm>
            <a:off x="2706187" y="5725885"/>
            <a:ext cx="2079174" cy="918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latin typeface="Times New Roman" pitchFamily="18" charset="0"/>
                <a:ea typeface="+mj-ea"/>
                <a:cs typeface="Times New Roman" pitchFamily="18" charset="0"/>
              </a:rPr>
              <a:t>SHVRAM K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316CE11051</a:t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JE , WATER SUPPLY DEPT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PASSED YEAR 2014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0" name="Title 4"/>
          <p:cNvSpPr txBox="1">
            <a:spLocks/>
          </p:cNvSpPr>
          <p:nvPr/>
        </p:nvSpPr>
        <p:spPr>
          <a:xfrm>
            <a:off x="4365170" y="2747555"/>
            <a:ext cx="2079174" cy="918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latin typeface="Times New Roman" pitchFamily="18" charset="0"/>
                <a:ea typeface="+mj-ea"/>
                <a:cs typeface="Times New Roman" pitchFamily="18" charset="0"/>
              </a:rPr>
              <a:t>ANUSHA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ea typeface="+mj-ea"/>
                <a:cs typeface="Times New Roman" pitchFamily="18" charset="0"/>
              </a:rPr>
              <a:t>PDIT ENGG COLLEGE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PASSED YEAR 2021-22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78104" y="1863750"/>
            <a:ext cx="1343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>
                <a:latin typeface="Cambria" panose="02040503050406030204" pitchFamily="18" charset="0"/>
              </a:rPr>
              <a:t>Part 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36753" y="2737510"/>
            <a:ext cx="7233719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>
                <a:latin typeface="Cambria" panose="02040503050406030204" pitchFamily="18" charset="0"/>
              </a:rPr>
              <a:t>OBE Philosophy of Mechanical </a:t>
            </a:r>
            <a:r>
              <a:rPr lang="en-IN" sz="3200" b="1" dirty="0" err="1">
                <a:latin typeface="Cambria" panose="02040503050406030204" pitchFamily="18" charset="0"/>
              </a:rPr>
              <a:t>Engg</a:t>
            </a:r>
            <a:r>
              <a:rPr lang="en-IN" sz="3200" b="1" dirty="0">
                <a:latin typeface="Cambria" panose="02040503050406030204" pitchFamily="18" charset="0"/>
              </a:rPr>
              <a:t>.  Department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1374C96-357E-B386-B7FF-AAFAB9E1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55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ownloads\ob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7349" y="3588244"/>
            <a:ext cx="4214842" cy="249555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91673" y="1188655"/>
            <a:ext cx="10947041" cy="175432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</a:rPr>
              <a:t>OBE Philosophy of </a:t>
            </a:r>
            <a:r>
              <a:rPr lang="en-IN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</a:rPr>
              <a:t>Civil Engineering  </a:t>
            </a:r>
            <a:r>
              <a:rPr lang="en-IN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</a:rPr>
              <a:t>Department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4946225" y="158671"/>
            <a:ext cx="17770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4400" b="1" dirty="0">
                <a:latin typeface="Cambria" panose="02040503050406030204" pitchFamily="18" charset="0"/>
              </a:rPr>
              <a:t>Part B</a:t>
            </a:r>
          </a:p>
        </p:txBody>
      </p:sp>
    </p:spTree>
    <p:extLst>
      <p:ext uri="{BB962C8B-B14F-4D97-AF65-F5344CB8AC3E}">
        <p14:creationId xmlns="" xmlns:p14="http://schemas.microsoft.com/office/powerpoint/2010/main" val="361386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17315"/>
            <a:ext cx="9144000" cy="1152128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OBE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8490" y="2339010"/>
            <a:ext cx="10689465" cy="310875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457200" indent="-457200"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Outcome Based Education (OBE) is a student-centric learning methodology in which course delivery, assessment are planned to achieve stated objectives &amp; outcomes. </a:t>
            </a:r>
          </a:p>
        </p:txBody>
      </p:sp>
    </p:spTree>
    <p:extLst>
      <p:ext uri="{BB962C8B-B14F-4D97-AF65-F5344CB8AC3E}">
        <p14:creationId xmlns="" xmlns:p14="http://schemas.microsoft.com/office/powerpoint/2010/main" val="25988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/>
          <p:nvPr/>
        </p:nvGrpSpPr>
        <p:grpSpPr>
          <a:xfrm>
            <a:off x="2452663" y="857234"/>
            <a:ext cx="3343959" cy="5007990"/>
            <a:chOff x="-444774" y="180193"/>
            <a:chExt cx="5944815" cy="6592076"/>
          </a:xfrm>
        </p:grpSpPr>
        <p:graphicFrame>
          <p:nvGraphicFramePr>
            <p:cNvPr id="4" name="Diagram 3"/>
            <p:cNvGraphicFramePr/>
            <p:nvPr/>
          </p:nvGraphicFramePr>
          <p:xfrm>
            <a:off x="-444774" y="1487606"/>
            <a:ext cx="5944815" cy="528466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" name="Rounded Rectangle 6"/>
            <p:cNvSpPr/>
            <p:nvPr/>
          </p:nvSpPr>
          <p:spPr>
            <a:xfrm>
              <a:off x="900752" y="286603"/>
              <a:ext cx="4012442" cy="1037230"/>
            </a:xfrm>
            <a:prstGeom prst="roundRect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317773" y="180193"/>
              <a:ext cx="5798027" cy="99411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OBE Process Implementation 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6583722" y="785795"/>
            <a:ext cx="2869864" cy="721121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OBE COMPONENTS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08764" y="1659478"/>
            <a:ext cx="2944822" cy="71650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Vision &amp; Mission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08764" y="2500307"/>
            <a:ext cx="3016260" cy="91887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</a:rPr>
              <a:t>Program Educational Objectives (PEOs)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08764" y="3675948"/>
            <a:ext cx="3087698" cy="71650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Program Specific Outcomes (PSOs)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508764" y="4721128"/>
            <a:ext cx="3159136" cy="71650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Program Outcomes(Pos)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940675" y="5694402"/>
            <a:ext cx="1136176" cy="769772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Course 1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CO1,CO2,CO3...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220904" y="5694402"/>
            <a:ext cx="1136176" cy="769772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Course 2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CO1,CO2,CO3...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501132" y="5694402"/>
            <a:ext cx="1095330" cy="769772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Course n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CO1,CO2,CO3...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505" y="108663"/>
            <a:ext cx="5784340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IN" sz="3200" b="1" dirty="0">
                <a:latin typeface="Cambria" panose="02040503050406030204" pitchFamily="18" charset="0"/>
              </a:rPr>
              <a:t>OUTCOME BASED EDUCATION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F18F79E-19A2-03E2-1097-BDCFDAE4E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58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10076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34" y="167425"/>
            <a:ext cx="10676586" cy="759854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FOR DEFINING VISION &amp; MISSION</a:t>
            </a:r>
          </a:p>
        </p:txBody>
      </p:sp>
      <p:pic>
        <p:nvPicPr>
          <p:cNvPr id="4" name="object 5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8034" y="927278"/>
            <a:ext cx="11191741" cy="53189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4331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257" y="156754"/>
            <a:ext cx="11625943" cy="6453052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FACULTY  ACHIEVEMENT</a:t>
            </a:r>
          </a:p>
          <a:p>
            <a:pPr>
              <a:lnSpc>
                <a:spcPct val="170000"/>
              </a:lnSpc>
              <a:buNone/>
            </a:pPr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1.Our teaching faculty have set Board question papers, were appointed as Chief Observer/Deputy Superintendent for various examinations conducted by BTE, Bangalore.</a:t>
            </a:r>
          </a:p>
          <a:p>
            <a:pPr>
              <a:lnSpc>
                <a:spcPct val="170000"/>
              </a:lnSpc>
              <a:buNone/>
            </a:pPr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2. Our Ex Principal Sir Sri. Y M Umashankar sir have done Third Party Quality with an amount Approximately 1 </a:t>
            </a:r>
            <a:r>
              <a:rPr lang="en-US" sz="3300" b="1" dirty="0" err="1" smtClean="0">
                <a:latin typeface="Times New Roman" pitchFamily="18" charset="0"/>
                <a:cs typeface="Times New Roman" pitchFamily="18" charset="0"/>
              </a:rPr>
              <a:t>Crore</a:t>
            </a:r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lnSpc>
                <a:spcPct val="170000"/>
              </a:lnSpc>
              <a:buNone/>
            </a:pPr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3. All the teaching faculty of the department are life members of ISTE.</a:t>
            </a:r>
          </a:p>
          <a:p>
            <a:pPr marL="514350" indent="-514350">
              <a:lnSpc>
                <a:spcPct val="170000"/>
              </a:lnSpc>
              <a:buNone/>
            </a:pPr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4. All the teaching faculty of the department are members of MIE and MISTE.</a:t>
            </a:r>
          </a:p>
          <a:p>
            <a:pPr marL="514350" indent="-514350">
              <a:lnSpc>
                <a:spcPct val="170000"/>
              </a:lnSpc>
              <a:buNone/>
            </a:pPr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5. Our staff have conducted seminars in surrounding polytechnics.</a:t>
            </a:r>
          </a:p>
          <a:p>
            <a:pPr>
              <a:lnSpc>
                <a:spcPct val="170000"/>
              </a:lnSpc>
              <a:buNone/>
            </a:pPr>
            <a:endParaRPr lang="en-US" sz="3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6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5956"/>
            <a:ext cx="9036496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FOR DEFINING PEO’s</a:t>
            </a:r>
          </a:p>
        </p:txBody>
      </p:sp>
      <p:pic>
        <p:nvPicPr>
          <p:cNvPr id="4" name="object 2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1504" y="1052736"/>
            <a:ext cx="8928992" cy="56886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8135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05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FOR DEFINING PSO’s</a:t>
            </a:r>
          </a:p>
        </p:txBody>
      </p:sp>
      <p:pic>
        <p:nvPicPr>
          <p:cNvPr id="6" name="object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52614" y="1196752"/>
            <a:ext cx="9015386" cy="55446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8107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31504" y="642919"/>
            <a:ext cx="9036496" cy="6147181"/>
            <a:chOff x="-236373" y="144773"/>
            <a:chExt cx="11378393" cy="7288460"/>
          </a:xfrm>
          <a:gradFill flip="none" rotWithShape="1">
            <a:gsLst>
              <a:gs pos="0">
                <a:srgbClr val="FF9900">
                  <a:shade val="30000"/>
                  <a:satMod val="115000"/>
                </a:srgbClr>
              </a:gs>
              <a:gs pos="50000">
                <a:srgbClr val="FF9900">
                  <a:shade val="67500"/>
                  <a:satMod val="115000"/>
                </a:srgbClr>
              </a:gs>
              <a:gs pos="100000">
                <a:srgbClr val="FF99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grpSpPr>
        <p:cxnSp>
          <p:nvCxnSpPr>
            <p:cNvPr id="4" name="AutoShape 408"/>
            <p:cNvCxnSpPr>
              <a:cxnSpLocks noChangeShapeType="1"/>
            </p:cNvCxnSpPr>
            <p:nvPr/>
          </p:nvCxnSpPr>
          <p:spPr bwMode="auto">
            <a:xfrm>
              <a:off x="7953814" y="4200620"/>
              <a:ext cx="889361" cy="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AutoShape 411"/>
            <p:cNvCxnSpPr>
              <a:cxnSpLocks noChangeShapeType="1"/>
            </p:cNvCxnSpPr>
            <p:nvPr/>
          </p:nvCxnSpPr>
          <p:spPr bwMode="auto">
            <a:xfrm flipV="1">
              <a:off x="10758624" y="967076"/>
              <a:ext cx="0" cy="2415228"/>
            </a:xfrm>
            <a:prstGeom prst="straightConnector1">
              <a:avLst/>
            </a:prstGeom>
            <a:ln w="38100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" name="AutoShape 409"/>
            <p:cNvCxnSpPr>
              <a:cxnSpLocks noChangeShapeType="1"/>
            </p:cNvCxnSpPr>
            <p:nvPr/>
          </p:nvCxnSpPr>
          <p:spPr bwMode="auto">
            <a:xfrm>
              <a:off x="10067833" y="1279434"/>
              <a:ext cx="340483" cy="0"/>
            </a:xfrm>
            <a:prstGeom prst="straightConnector1">
              <a:avLst/>
            </a:prstGeom>
            <a:ln w="38100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7" name="AutoShape 395"/>
            <p:cNvSpPr>
              <a:spLocks noChangeArrowheads="1"/>
            </p:cNvSpPr>
            <p:nvPr/>
          </p:nvSpPr>
          <p:spPr bwMode="auto">
            <a:xfrm>
              <a:off x="2236545" y="144773"/>
              <a:ext cx="8014992" cy="296453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00FF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vert="horz" wrap="square" lIns="68580" tIns="34290" rIns="68580" bIns="34290" anchor="t" anchorCtr="0" upright="1">
              <a:noAutofit/>
            </a:bodyPr>
            <a:lstStyle/>
            <a:p>
              <a:pPr marL="257175" indent="-257175" algn="just">
                <a:buFont typeface="Wingdings" panose="05000000000000000000" pitchFamily="2" charset="2"/>
                <a:buChar char=""/>
              </a:pPr>
              <a:r>
                <a:rPr lang="en-US" sz="1400" b="1" dirty="0">
                  <a:solidFill>
                    <a:schemeClr val="tx1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Calendar of events</a:t>
              </a:r>
            </a:p>
            <a:p>
              <a:pPr marL="257175" indent="-257175" algn="just">
                <a:buFont typeface="Wingdings" panose="05000000000000000000" pitchFamily="2" charset="2"/>
                <a:buChar char=""/>
              </a:pPr>
              <a:r>
                <a:rPr lang="en-US" sz="1400" b="1" dirty="0">
                  <a:solidFill>
                    <a:schemeClr val="tx1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Course allotment order</a:t>
              </a:r>
            </a:p>
            <a:p>
              <a:pPr marL="257175" indent="-257175" algn="just">
                <a:buFont typeface="Wingdings" panose="05000000000000000000" pitchFamily="2" charset="2"/>
                <a:buChar char=""/>
              </a:pPr>
              <a:r>
                <a:rPr lang="en-US" sz="1400" b="1" dirty="0">
                  <a:solidFill>
                    <a:schemeClr val="tx1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Class Time Table &amp; Individual Time Table</a:t>
              </a:r>
            </a:p>
            <a:p>
              <a:pPr marL="257175" indent="-257175" algn="just">
                <a:buFont typeface="Wingdings" panose="05000000000000000000" pitchFamily="2" charset="2"/>
                <a:buChar char=""/>
              </a:pPr>
              <a:r>
                <a:rPr lang="en-US" sz="1400" b="1" dirty="0">
                  <a:solidFill>
                    <a:schemeClr val="tx1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No. of Lecture hours available and planning for extra classes required if any, based on the Time Table &amp; Calendar of Events</a:t>
              </a:r>
            </a:p>
            <a:p>
              <a:pPr marL="257175" indent="-257175" algn="just">
                <a:buFont typeface="Wingdings" panose="05000000000000000000" pitchFamily="2" charset="2"/>
                <a:buChar char=""/>
              </a:pPr>
              <a:r>
                <a:rPr lang="en-US" sz="1400" b="1" dirty="0">
                  <a:solidFill>
                    <a:schemeClr val="tx1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Preparation of lesson plan</a:t>
              </a:r>
            </a:p>
            <a:p>
              <a:pPr marL="257175" indent="-257175" algn="just">
                <a:buFont typeface="Wingdings" panose="05000000000000000000" pitchFamily="2" charset="2"/>
                <a:buChar char=""/>
              </a:pPr>
              <a:r>
                <a:rPr lang="en-US" sz="1400" b="1" dirty="0">
                  <a:solidFill>
                    <a:schemeClr val="tx1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Self prepared notes - Chapter Wise/ Section Wise/ Topic Wise</a:t>
              </a:r>
            </a:p>
            <a:p>
              <a:pPr marL="257175" indent="-257175" algn="just">
                <a:buFont typeface="Wingdings" panose="05000000000000000000" pitchFamily="2" charset="2"/>
                <a:buChar char=""/>
              </a:pPr>
              <a:r>
                <a:rPr lang="en-US" sz="1400" b="1" dirty="0">
                  <a:solidFill>
                    <a:schemeClr val="tx1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Preparation of Question Bank Chapter Wise/Section Wise/Topic Wise</a:t>
              </a:r>
            </a:p>
            <a:p>
              <a:pPr marL="257175" indent="-257175" algn="just">
                <a:buFont typeface="Wingdings" panose="05000000000000000000" pitchFamily="2" charset="2"/>
                <a:buChar char=""/>
              </a:pPr>
              <a:r>
                <a:rPr lang="en-US" sz="1400" b="1" dirty="0">
                  <a:solidFill>
                    <a:schemeClr val="tx1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Preparation of PPTs</a:t>
              </a:r>
            </a:p>
            <a:p>
              <a:pPr marL="257175" indent="-257175" algn="just">
                <a:buFont typeface="Wingdings" panose="05000000000000000000" pitchFamily="2" charset="2"/>
                <a:buChar char=""/>
              </a:pPr>
              <a:r>
                <a:rPr lang="en-US" sz="1400" b="1" dirty="0">
                  <a:solidFill>
                    <a:schemeClr val="tx1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List of URLs, Video links &amp; other</a:t>
              </a:r>
            </a:p>
          </p:txBody>
        </p:sp>
        <p:sp>
          <p:nvSpPr>
            <p:cNvPr id="8" name="AutoShape 396"/>
            <p:cNvSpPr>
              <a:spLocks noChangeArrowheads="1"/>
            </p:cNvSpPr>
            <p:nvPr/>
          </p:nvSpPr>
          <p:spPr bwMode="auto">
            <a:xfrm>
              <a:off x="-170048" y="967076"/>
              <a:ext cx="1980000" cy="85577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rgbClr val="0000FF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vert="horz" wrap="square" lIns="68580" tIns="34290" rIns="68580" bIns="3429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750"/>
                </a:spcAft>
              </a:pPr>
              <a:r>
                <a:rPr lang="en-GB" sz="1400" b="1" dirty="0">
                  <a:latin typeface="Cambria" panose="02040503050406030204" pitchFamily="18" charset="0"/>
                </a:rPr>
                <a:t>Preparatory Phase</a:t>
              </a:r>
              <a:endParaRPr lang="en-US" sz="1400" b="1" dirty="0">
                <a:latin typeface="Cambria" panose="02040503050406030204" pitchFamily="18" charset="0"/>
              </a:endParaRPr>
            </a:p>
          </p:txBody>
        </p:sp>
        <p:sp>
          <p:nvSpPr>
            <p:cNvPr id="9" name="AutoShape 397"/>
            <p:cNvSpPr>
              <a:spLocks noChangeArrowheads="1"/>
            </p:cNvSpPr>
            <p:nvPr/>
          </p:nvSpPr>
          <p:spPr bwMode="auto">
            <a:xfrm>
              <a:off x="2236545" y="3398881"/>
              <a:ext cx="5969146" cy="1609961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0000FF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vert="horz" wrap="square" lIns="68580" tIns="34290" rIns="68580" bIns="34290" anchor="t" anchorCtr="0" upright="1">
              <a:noAutofit/>
            </a:bodyPr>
            <a:lstStyle/>
            <a:p>
              <a:pPr marL="257175" indent="-257175" algn="just">
                <a:buFont typeface="Wingdings" panose="05000000000000000000" pitchFamily="2" charset="2"/>
                <a:buChar char=""/>
              </a:pPr>
              <a:r>
                <a:rPr lang="en-GB" sz="1400" b="1" dirty="0">
                  <a:solidFill>
                    <a:schemeClr val="tx1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Lecture</a:t>
              </a:r>
              <a:endParaRPr lang="en-US" sz="14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342900" lvl="1" indent="-342900" algn="just">
                <a:buAutoNum type="arabicPeriod"/>
              </a:pPr>
              <a:r>
                <a:rPr lang="en-US" sz="1400" b="1" dirty="0">
                  <a:solidFill>
                    <a:schemeClr val="tx1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White Board Teaching  2. Videos   3. Animations 4. Power Point Presentations   5. Models</a:t>
              </a:r>
            </a:p>
            <a:p>
              <a:pPr marL="285750" lvl="1" indent="-285750" algn="just">
                <a:buFont typeface="Wingdings" panose="05000000000000000000" pitchFamily="2" charset="2"/>
                <a:buChar char="ü"/>
              </a:pPr>
              <a:r>
                <a:rPr lang="en-US" sz="1400" b="1" dirty="0">
                  <a:solidFill>
                    <a:schemeClr val="tx1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Invited Talks	</a:t>
              </a:r>
              <a:r>
                <a:rPr lang="en-US" sz="1400" b="1" dirty="0">
                  <a:solidFill>
                    <a:schemeClr val="tx1"/>
                  </a:solidFill>
                  <a:latin typeface="Cambria" panose="02040503050406030204" pitchFamily="18" charset="0"/>
                  <a:ea typeface="Times New Roman" panose="02020603050405020304" pitchFamily="18" charset="0"/>
                  <a:sym typeface="Wingdings 2" panose="05020102010507070707" pitchFamily="18" charset="2"/>
                </a:rPr>
                <a:t> </a:t>
              </a:r>
              <a:r>
                <a:rPr lang="en-US" sz="1400" b="1" dirty="0">
                  <a:solidFill>
                    <a:schemeClr val="tx1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Workshops</a:t>
              </a:r>
            </a:p>
            <a:p>
              <a:pPr marL="257175" indent="-257175" algn="just">
                <a:buFont typeface="Wingdings" panose="05000000000000000000" pitchFamily="2" charset="2"/>
                <a:buChar char=""/>
              </a:pPr>
              <a:r>
                <a:rPr lang="en-US" sz="1400" b="1" dirty="0">
                  <a:solidFill>
                    <a:schemeClr val="tx1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Industrial Visits	</a:t>
              </a:r>
              <a:r>
                <a:rPr lang="en-US" sz="1400" b="1" dirty="0">
                  <a:solidFill>
                    <a:schemeClr val="tx1"/>
                  </a:solidFill>
                  <a:latin typeface="Cambria" panose="02040503050406030204" pitchFamily="18" charset="0"/>
                  <a:ea typeface="Times New Roman" panose="02020603050405020304" pitchFamily="18" charset="0"/>
                  <a:sym typeface="Wingdings 2" panose="05020102010507070707" pitchFamily="18" charset="2"/>
                </a:rPr>
                <a:t> </a:t>
              </a:r>
              <a:r>
                <a:rPr lang="en-US" sz="1400" b="1" dirty="0">
                  <a:solidFill>
                    <a:schemeClr val="tx1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Inplant Training</a:t>
              </a:r>
            </a:p>
          </p:txBody>
        </p:sp>
        <p:sp>
          <p:nvSpPr>
            <p:cNvPr id="10" name="AutoShape 398"/>
            <p:cNvSpPr>
              <a:spLocks noChangeArrowheads="1"/>
            </p:cNvSpPr>
            <p:nvPr/>
          </p:nvSpPr>
          <p:spPr bwMode="auto">
            <a:xfrm>
              <a:off x="2236545" y="5346730"/>
              <a:ext cx="6565475" cy="2086503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0000FF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vert="horz" wrap="square" lIns="68580" tIns="34290" rIns="68580" bIns="34290" anchor="t" anchorCtr="0" upright="1">
              <a:noAutofit/>
            </a:bodyPr>
            <a:lstStyle/>
            <a:p>
              <a:pPr marL="257175" indent="-257175" algn="just">
                <a:buFont typeface="Wingdings" panose="05000000000000000000" pitchFamily="2" charset="2"/>
                <a:buChar char=""/>
              </a:pPr>
              <a:r>
                <a:rPr lang="en-GB" sz="1400" b="1" dirty="0">
                  <a:solidFill>
                    <a:schemeClr val="tx1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Students:</a:t>
              </a:r>
              <a:endParaRPr lang="en-US" sz="1400" b="1" dirty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342900" indent="-342900" algn="just">
                <a:buAutoNum type="arabicPeriod"/>
              </a:pPr>
              <a:r>
                <a:rPr lang="en-US" sz="1400" b="1" dirty="0">
                  <a:solidFill>
                    <a:schemeClr val="tx1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Internal Assessments </a:t>
              </a:r>
              <a:r>
                <a:rPr lang="en-US" sz="1400" b="1" dirty="0">
                  <a:solidFill>
                    <a:schemeClr val="tx1"/>
                  </a:solidFill>
                  <a:latin typeface="Cambria" panose="02040503050406030204" pitchFamily="18" charset="0"/>
                  <a:ea typeface="Times New Roman" panose="02020603050405020304" pitchFamily="18" charset="0"/>
                  <a:sym typeface="Symbol" panose="05050102010706020507" pitchFamily="18" charset="2"/>
                </a:rPr>
                <a:t> 2.</a:t>
              </a:r>
              <a:r>
                <a:rPr lang="en-US" sz="1400" b="1" dirty="0">
                  <a:solidFill>
                    <a:schemeClr val="tx1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Assignments  3.Activities</a:t>
              </a:r>
            </a:p>
            <a:p>
              <a:pPr algn="just"/>
              <a:r>
                <a:rPr lang="en-US" sz="1400" b="1" dirty="0">
                  <a:solidFill>
                    <a:schemeClr val="tx1"/>
                  </a:solidFill>
                  <a:latin typeface="Cambria" panose="02040503050406030204" pitchFamily="18" charset="0"/>
                  <a:ea typeface="Times New Roman" panose="02020603050405020304" pitchFamily="18" charset="0"/>
                  <a:sym typeface="Symbol" panose="05050102010706020507" pitchFamily="18" charset="2"/>
                </a:rPr>
                <a:t>4. </a:t>
              </a:r>
              <a:r>
                <a:rPr lang="en-US" sz="1400" b="1" dirty="0">
                  <a:solidFill>
                    <a:schemeClr val="tx1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Identification of Slow &amp; Fast Learners &amp; action thereon. 5.Mini Projects   6.</a:t>
              </a:r>
              <a:r>
                <a:rPr lang="en-US" sz="1400" b="1" dirty="0">
                  <a:solidFill>
                    <a:schemeClr val="tx1"/>
                  </a:solidFill>
                  <a:latin typeface="Cambria" panose="02040503050406030204" pitchFamily="18" charset="0"/>
                  <a:ea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sz="1400" b="1" dirty="0">
                  <a:solidFill>
                    <a:schemeClr val="tx1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Rubrics</a:t>
              </a:r>
            </a:p>
            <a:p>
              <a:pPr marL="257175" indent="-257175" algn="just">
                <a:buFont typeface="Wingdings" panose="05000000000000000000" pitchFamily="2" charset="2"/>
                <a:buChar char=""/>
              </a:pPr>
              <a:r>
                <a:rPr lang="en-US" sz="1400" b="1" dirty="0">
                  <a:solidFill>
                    <a:schemeClr val="tx1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Faculty:</a:t>
              </a:r>
            </a:p>
            <a:p>
              <a:pPr marL="342900" lvl="1" algn="just"/>
              <a:r>
                <a:rPr lang="en-US" sz="1400" b="1" dirty="0">
                  <a:solidFill>
                    <a:schemeClr val="tx1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1. Internal Quality Audits  2. Students feedback on Teaching &amp; Learning</a:t>
              </a:r>
            </a:p>
          </p:txBody>
        </p:sp>
        <p:sp>
          <p:nvSpPr>
            <p:cNvPr id="11" name="AutoShape 399"/>
            <p:cNvSpPr>
              <a:spLocks noChangeArrowheads="1"/>
            </p:cNvSpPr>
            <p:nvPr/>
          </p:nvSpPr>
          <p:spPr bwMode="auto">
            <a:xfrm>
              <a:off x="-236373" y="3221648"/>
              <a:ext cx="1980000" cy="2378486"/>
            </a:xfrm>
            <a:prstGeom prst="roundRect">
              <a:avLst>
                <a:gd name="adj" fmla="val 42136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rgbClr val="0000FF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vert="horz" wrap="square" lIns="68580" tIns="34290" rIns="68580" bIns="34290" anchor="t" anchorCtr="0" upright="1"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Execution Phase (Teaching and  Delivery Phase) Pedagogies</a:t>
              </a:r>
            </a:p>
          </p:txBody>
        </p:sp>
        <p:sp>
          <p:nvSpPr>
            <p:cNvPr id="12" name="AutoShape 400"/>
            <p:cNvSpPr>
              <a:spLocks noChangeArrowheads="1"/>
            </p:cNvSpPr>
            <p:nvPr/>
          </p:nvSpPr>
          <p:spPr bwMode="auto">
            <a:xfrm>
              <a:off x="-207596" y="5964106"/>
              <a:ext cx="1980000" cy="1388697"/>
            </a:xfrm>
            <a:prstGeom prst="roundRect">
              <a:avLst>
                <a:gd name="adj" fmla="val 36373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rgbClr val="0000FF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vert="horz" wrap="square" lIns="68580" tIns="34290" rIns="68580" bIns="34290" anchor="t" anchorCtr="0" upright="1"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Execution Phase Assessment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(Assessment)</a:t>
              </a:r>
            </a:p>
          </p:txBody>
        </p:sp>
        <p:sp>
          <p:nvSpPr>
            <p:cNvPr id="13" name="AutoShape 401"/>
            <p:cNvSpPr>
              <a:spLocks noChangeArrowheads="1"/>
            </p:cNvSpPr>
            <p:nvPr/>
          </p:nvSpPr>
          <p:spPr bwMode="auto">
            <a:xfrm>
              <a:off x="8802020" y="3387256"/>
              <a:ext cx="2340000" cy="1754882"/>
            </a:xfrm>
            <a:prstGeom prst="roundRect">
              <a:avLst>
                <a:gd name="adj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0000FF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vert="horz" wrap="square" lIns="68580" tIns="34290" rIns="68580" bIns="34290" anchor="t" anchorCtr="0" upright="1">
              <a:noAutofit/>
            </a:bodyPr>
            <a:lstStyle/>
            <a:p>
              <a:r>
                <a:rPr lang="en-IN" sz="1400" dirty="0">
                  <a:solidFill>
                    <a:schemeClr val="tx1"/>
                  </a:solidFill>
                  <a:latin typeface="Cambria" panose="02040503050406030204" pitchFamily="18" charset="0"/>
                </a:rPr>
                <a:t>Exhibits</a:t>
              </a:r>
            </a:p>
            <a:p>
              <a:pPr marL="128905" indent="-128905">
                <a:buFont typeface="Wingdings" panose="05000000000000000000" pitchFamily="2" charset="2"/>
                <a:buChar char="ü"/>
              </a:pPr>
              <a:r>
                <a:rPr lang="en-IN" sz="1400" dirty="0">
                  <a:solidFill>
                    <a:schemeClr val="tx1"/>
                  </a:solidFill>
                  <a:latin typeface="Cambria" panose="02040503050406030204" pitchFamily="18" charset="0"/>
                </a:rPr>
                <a:t>Academic &amp; Course File</a:t>
              </a:r>
            </a:p>
            <a:p>
              <a:pPr marL="128905" indent="-128905">
                <a:buFont typeface="Wingdings" panose="05000000000000000000" pitchFamily="2" charset="2"/>
                <a:buChar char="ü"/>
              </a:pPr>
              <a:r>
                <a:rPr lang="en-IN" sz="1400" dirty="0">
                  <a:solidFill>
                    <a:schemeClr val="tx1"/>
                  </a:solidFill>
                  <a:latin typeface="Cambria" panose="02040503050406030204" pitchFamily="18" charset="0"/>
                </a:rPr>
                <a:t>Internal Audit Reports</a:t>
              </a:r>
            </a:p>
            <a:p>
              <a:pPr marL="128905" indent="-128905">
                <a:buFont typeface="Wingdings" panose="05000000000000000000" pitchFamily="2" charset="2"/>
                <a:buChar char="ü"/>
              </a:pPr>
              <a:r>
                <a:rPr lang="en-IN" sz="1400" dirty="0">
                  <a:solidFill>
                    <a:schemeClr val="tx1"/>
                  </a:solidFill>
                  <a:latin typeface="Cambria" panose="02040503050406030204" pitchFamily="18" charset="0"/>
                </a:rPr>
                <a:t>Feedback Analysis</a:t>
              </a:r>
            </a:p>
          </p:txBody>
        </p:sp>
        <p:cxnSp>
          <p:nvCxnSpPr>
            <p:cNvPr id="14" name="AutoShape 402"/>
            <p:cNvCxnSpPr>
              <a:cxnSpLocks noChangeShapeType="1"/>
            </p:cNvCxnSpPr>
            <p:nvPr/>
          </p:nvCxnSpPr>
          <p:spPr bwMode="auto">
            <a:xfrm>
              <a:off x="1868246" y="1422835"/>
              <a:ext cx="368300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AutoShape 403"/>
            <p:cNvCxnSpPr>
              <a:cxnSpLocks noChangeShapeType="1"/>
              <a:endCxn id="9" idx="1"/>
            </p:cNvCxnSpPr>
            <p:nvPr/>
          </p:nvCxnSpPr>
          <p:spPr bwMode="auto">
            <a:xfrm flipV="1">
              <a:off x="1784783" y="4203862"/>
              <a:ext cx="451761" cy="12473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AutoShape 404"/>
            <p:cNvCxnSpPr>
              <a:cxnSpLocks noChangeShapeType="1"/>
            </p:cNvCxnSpPr>
            <p:nvPr/>
          </p:nvCxnSpPr>
          <p:spPr bwMode="auto">
            <a:xfrm flipV="1">
              <a:off x="1772404" y="6651912"/>
              <a:ext cx="464141" cy="5403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" name="AutoShape 405"/>
            <p:cNvCxnSpPr>
              <a:cxnSpLocks noChangeShapeType="1"/>
            </p:cNvCxnSpPr>
            <p:nvPr/>
          </p:nvCxnSpPr>
          <p:spPr bwMode="auto">
            <a:xfrm>
              <a:off x="5023063" y="3060996"/>
              <a:ext cx="0" cy="321309"/>
            </a:xfrm>
            <a:prstGeom prst="straightConnector1">
              <a:avLst/>
            </a:prstGeom>
            <a:grpFill/>
            <a:ln w="38100">
              <a:solidFill>
                <a:srgbClr val="0000FF"/>
              </a:solidFill>
              <a:tailEnd type="triangle" w="med" len="me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cxnSp>
        <p:cxnSp>
          <p:nvCxnSpPr>
            <p:cNvPr id="18" name="AutoShape 406"/>
            <p:cNvCxnSpPr>
              <a:cxnSpLocks noChangeShapeType="1"/>
            </p:cNvCxnSpPr>
            <p:nvPr/>
          </p:nvCxnSpPr>
          <p:spPr bwMode="auto">
            <a:xfrm>
              <a:off x="8843176" y="6488964"/>
              <a:ext cx="1224657" cy="0"/>
            </a:xfrm>
            <a:prstGeom prst="straightConnector1">
              <a:avLst/>
            </a:prstGeom>
            <a:ln w="38100">
              <a:solidFill>
                <a:srgbClr val="0000FF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AutoShape 407"/>
            <p:cNvCxnSpPr>
              <a:cxnSpLocks noChangeShapeType="1"/>
            </p:cNvCxnSpPr>
            <p:nvPr/>
          </p:nvCxnSpPr>
          <p:spPr bwMode="auto">
            <a:xfrm flipV="1">
              <a:off x="10067833" y="4982216"/>
              <a:ext cx="0" cy="150675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AutoShape 410"/>
            <p:cNvCxnSpPr>
              <a:cxnSpLocks noChangeShapeType="1"/>
            </p:cNvCxnSpPr>
            <p:nvPr/>
          </p:nvCxnSpPr>
          <p:spPr bwMode="auto">
            <a:xfrm>
              <a:off x="10408315" y="1292756"/>
              <a:ext cx="0" cy="2106126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AutoShape 412"/>
            <p:cNvCxnSpPr>
              <a:cxnSpLocks noChangeShapeType="1"/>
            </p:cNvCxnSpPr>
            <p:nvPr/>
          </p:nvCxnSpPr>
          <p:spPr bwMode="auto">
            <a:xfrm flipH="1">
              <a:off x="10125577" y="968872"/>
              <a:ext cx="615502" cy="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AutoShape 413"/>
            <p:cNvCxnSpPr>
              <a:cxnSpLocks noChangeShapeType="1"/>
            </p:cNvCxnSpPr>
            <p:nvPr/>
          </p:nvCxnSpPr>
          <p:spPr bwMode="auto">
            <a:xfrm>
              <a:off x="5035343" y="5008843"/>
              <a:ext cx="0" cy="329565"/>
            </a:xfrm>
            <a:prstGeom prst="straightConnector1">
              <a:avLst/>
            </a:prstGeom>
            <a:grpFill/>
            <a:ln w="38100">
              <a:solidFill>
                <a:srgbClr val="0000FF"/>
              </a:solidFill>
              <a:tailEnd type="triangle" w="med" len="me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1524000" y="34342"/>
            <a:ext cx="9143997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IN" sz="3200" dirty="0">
                <a:solidFill>
                  <a:srgbClr val="FFFF00"/>
                </a:solidFill>
                <a:latin typeface="Cambria" panose="02040503050406030204" pitchFamily="18" charset="0"/>
              </a:rPr>
              <a:t>Pedagogical Initiatives in Teaching Learning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7DB6B70-0217-EFD0-4366-0C66371F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62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81904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2770043" y="4042765"/>
            <a:ext cx="1680362" cy="5831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4246023" y="535901"/>
            <a:ext cx="4652236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IN" sz="3200" dirty="0">
                <a:latin typeface="Cambria" panose="02040503050406030204" pitchFamily="18" charset="0"/>
              </a:rPr>
              <a:t>Assessment Methodology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52729" y="3135976"/>
            <a:ext cx="1438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Written test </a:t>
            </a:r>
            <a:endParaRPr lang="en-IN" dirty="0"/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4721999" y="2131530"/>
            <a:ext cx="0" cy="2764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8091506" y="2122476"/>
            <a:ext cx="0" cy="2764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891198" y="21720"/>
            <a:ext cx="3379451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OBE Assessment 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7780969" y="4966108"/>
            <a:ext cx="276588" cy="18608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7773438" y="4149685"/>
            <a:ext cx="944" cy="83503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8">
            <a:extLst>
              <a:ext uri="{FF2B5EF4-FFF2-40B4-BE49-F238E27FC236}">
                <a16:creationId xmlns:a16="http://schemas.microsoft.com/office/drawing/2014/main" xmlns="" id="{DEC1EF17-0241-353B-A6D2-90C097E94504}"/>
              </a:ext>
            </a:extLst>
          </p:cNvPr>
          <p:cNvGrpSpPr/>
          <p:nvPr/>
        </p:nvGrpSpPr>
        <p:grpSpPr>
          <a:xfrm>
            <a:off x="1946366" y="1352331"/>
            <a:ext cx="8254284" cy="5229392"/>
            <a:chOff x="393761" y="1505248"/>
            <a:chExt cx="8254284" cy="5229392"/>
          </a:xfrm>
        </p:grpSpPr>
        <p:sp>
          <p:nvSpPr>
            <p:cNvPr id="38" name="Rectangle 37"/>
            <p:cNvSpPr/>
            <p:nvPr/>
          </p:nvSpPr>
          <p:spPr>
            <a:xfrm>
              <a:off x="1285852" y="3114840"/>
              <a:ext cx="1607449" cy="43407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b="1" dirty="0" smtClean="0">
                  <a:solidFill>
                    <a:schemeClr val="tx1"/>
                  </a:solidFill>
                </a:rPr>
                <a:t>CIE</a:t>
              </a:r>
              <a:endParaRPr lang="en-IN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697131" y="1505248"/>
              <a:ext cx="2608343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002060"/>
              </a:solidFill>
            </a:ln>
          </p:spPr>
          <p:txBody>
            <a:bodyPr wrap="none">
              <a:spAutoFit/>
            </a:bodyPr>
            <a:lstStyle/>
            <a:p>
              <a:r>
                <a:rPr lang="en-IN" b="1" dirty="0">
                  <a:latin typeface="Calibri,Bold"/>
                </a:rPr>
                <a:t>CO Assessment Tools</a:t>
              </a:r>
              <a:endParaRPr lang="en-IN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210497" y="2407972"/>
              <a:ext cx="2916119" cy="36933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IN" b="1" dirty="0">
                  <a:latin typeface="Calibri,Bold"/>
                </a:rPr>
                <a:t>Direct Assessment Tools</a:t>
              </a:r>
              <a:endParaRPr lang="en-IN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552389" y="2407972"/>
              <a:ext cx="3095656" cy="369332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IN" b="1" dirty="0">
                  <a:latin typeface="Calibri,Bold"/>
                </a:rPr>
                <a:t>Indirect Assessment Tools</a:t>
              </a:r>
              <a:endParaRPr lang="en-IN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3761" y="4124026"/>
              <a:ext cx="360673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548005" algn="just">
                <a:tabLst>
                  <a:tab pos="988695" algn="l"/>
                </a:tabLst>
              </a:pPr>
              <a:r>
                <a: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  Activity/</a:t>
              </a:r>
            </a:p>
            <a:p>
              <a:pPr marR="548005" algn="just">
                <a:tabLst>
                  <a:tab pos="988695" algn="l"/>
                </a:tabLst>
              </a:pPr>
              <a:r>
                <a: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 assignment/</a:t>
              </a:r>
            </a:p>
            <a:p>
              <a:pPr marR="548005" algn="just">
                <a:tabLst>
                  <a:tab pos="988695" algn="l"/>
                </a:tabLst>
              </a:pPr>
              <a:endPara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26139" y="5098795"/>
              <a:ext cx="1680362" cy="92333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R="548005" algn="just">
                <a:tabLst>
                  <a:tab pos="988695" algn="l"/>
                </a:tabLst>
              </a:pPr>
              <a:r>
                <a: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Multiple choice questions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57224" y="6226809"/>
              <a:ext cx="2062067" cy="50783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R="548005" algn="ctr">
                <a:lnSpc>
                  <a:spcPct val="150000"/>
                </a:lnSpc>
                <a:tabLst>
                  <a:tab pos="988695" algn="l"/>
                </a:tabLst>
              </a:pPr>
              <a:r>
                <a: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Open Book  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59604" y="5191051"/>
              <a:ext cx="1875980" cy="92333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R="548005" algn="ctr">
                <a:lnSpc>
                  <a:spcPct val="150000"/>
                </a:lnSpc>
                <a:tabLst>
                  <a:tab pos="988695" algn="l"/>
                </a:tabLst>
              </a:pPr>
              <a:r>
                <a: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Laboratory records</a:t>
              </a:r>
              <a:endParaRPr lang="en-IN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459604" y="3088346"/>
              <a:ext cx="1875980" cy="64633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Internship Training</a:t>
              </a:r>
              <a:endParaRPr lang="en-IN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467165" y="4149682"/>
              <a:ext cx="1839788" cy="3693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Project</a:t>
              </a:r>
              <a:endParaRPr lang="en-IN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462439" y="6201932"/>
              <a:ext cx="1825328" cy="50783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R="548005" algn="ctr">
                <a:lnSpc>
                  <a:spcPct val="150000"/>
                </a:lnSpc>
                <a:tabLst>
                  <a:tab pos="988695" algn="l"/>
                </a:tabLst>
              </a:pPr>
              <a:r>
                <a: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SEE</a:t>
              </a:r>
              <a:endParaRPr lang="en-IN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533558" y="3872745"/>
              <a:ext cx="1412420" cy="729430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Employer Survey</a:t>
              </a:r>
              <a:endParaRPr lang="en-IN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34"/>
            <p:cNvGrpSpPr/>
            <p:nvPr/>
          </p:nvGrpSpPr>
          <p:grpSpPr>
            <a:xfrm>
              <a:off x="2905148" y="2756176"/>
              <a:ext cx="3614291" cy="3699670"/>
              <a:chOff x="3054510" y="2009827"/>
              <a:chExt cx="4819055" cy="3699670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H="1">
                <a:off x="3418480" y="2043656"/>
                <a:ext cx="8805" cy="3665841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3054510" y="2534808"/>
                <a:ext cx="360000" cy="0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3054510" y="3529180"/>
                <a:ext cx="360000" cy="0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H="1">
                <a:off x="3062370" y="4728957"/>
                <a:ext cx="360000" cy="0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H="1">
                <a:off x="3075927" y="5698995"/>
                <a:ext cx="360000" cy="0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3414509" y="2524797"/>
                <a:ext cx="360000" cy="9054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V="1">
                <a:off x="3435927" y="3519169"/>
                <a:ext cx="360000" cy="9054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V="1">
                <a:off x="3406369" y="4713898"/>
                <a:ext cx="360000" cy="9054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flipV="1">
                <a:off x="3443868" y="5689941"/>
                <a:ext cx="360000" cy="9054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flipV="1">
                <a:off x="7513565" y="2515255"/>
                <a:ext cx="360000" cy="9054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flipV="1">
                <a:off x="7504291" y="3367507"/>
                <a:ext cx="360000" cy="9054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H="1">
                <a:off x="7513565" y="2009827"/>
                <a:ext cx="1" cy="1385341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Rectangle 43"/>
            <p:cNvSpPr/>
            <p:nvPr/>
          </p:nvSpPr>
          <p:spPr>
            <a:xfrm>
              <a:off x="6567505" y="3058312"/>
              <a:ext cx="1378472" cy="729430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en-US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Alumni Survey</a:t>
              </a:r>
              <a:endParaRPr lang="en-IN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0" name="Straight Arrow Connector 49"/>
            <p:cNvCxnSpPr>
              <a:stCxn id="6" idx="2"/>
            </p:cNvCxnSpPr>
            <p:nvPr/>
          </p:nvCxnSpPr>
          <p:spPr>
            <a:xfrm rot="5400000">
              <a:off x="4708751" y="1838978"/>
              <a:ext cx="256950" cy="32815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3197166" y="2122476"/>
              <a:ext cx="3370340" cy="905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6540145" y="4687913"/>
              <a:ext cx="1412420" cy="729430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Prog.Exit  Survey</a:t>
              </a:r>
              <a:endParaRPr lang="en-IN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169644F-2732-BB5D-75F2-4497FC9EA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63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95717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3752"/>
            <a:ext cx="8229600" cy="1143000"/>
          </a:xfrm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PO/PSO’s ATTAINMENT</a:t>
            </a:r>
          </a:p>
        </p:txBody>
      </p:sp>
      <p:pic>
        <p:nvPicPr>
          <p:cNvPr id="6" name="object 2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1504" y="1196752"/>
            <a:ext cx="8856984" cy="53866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9423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791" y="0"/>
            <a:ext cx="10869769" cy="6858000"/>
          </a:xfrm>
        </p:spPr>
        <p:txBody>
          <a:bodyPr>
            <a:normAutofit fontScale="70000" lnSpcReduction="20000"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lang="en-US" sz="5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Attainment</a:t>
            </a:r>
            <a:r>
              <a:rPr lang="en-US" sz="5100" b="1" spc="-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5100" b="1" spc="-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sz="5100" b="1" spc="-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5100" b="1" spc="-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5100" b="1" spc="-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Course</a:t>
            </a:r>
            <a:endParaRPr lang="en-US" sz="5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215900">
              <a:lnSpc>
                <a:spcPct val="100000"/>
              </a:lnSpc>
              <a:spcBef>
                <a:spcPts val="500"/>
              </a:spcBef>
              <a:buFont typeface="Courier New"/>
              <a:buChar char="o"/>
              <a:tabLst>
                <a:tab pos="685800" algn="l"/>
              </a:tabLst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Attainment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en-US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directly</a:t>
            </a:r>
            <a:r>
              <a:rPr lang="en-US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indirectly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215900">
              <a:lnSpc>
                <a:spcPct val="100000"/>
              </a:lnSpc>
              <a:spcBef>
                <a:spcPts val="60"/>
              </a:spcBef>
              <a:buFont typeface="Courier New"/>
              <a:buChar char="o"/>
              <a:tabLst>
                <a:tab pos="685800" algn="l"/>
              </a:tabLst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attainment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determined</a:t>
            </a:r>
            <a:r>
              <a:rPr lang="en-US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en-US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performances</a:t>
            </a:r>
            <a:r>
              <a:rPr lang="en-US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b="1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en-US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relevant</a:t>
            </a:r>
            <a:r>
              <a:rPr lang="en-US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assessment</a:t>
            </a:r>
            <a:r>
              <a:rPr lang="en-US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215900">
              <a:lnSpc>
                <a:spcPct val="100000"/>
              </a:lnSpc>
              <a:spcBef>
                <a:spcPts val="445"/>
              </a:spcBef>
              <a:buFont typeface="Courier New"/>
              <a:buChar char="o"/>
              <a:tabLst>
                <a:tab pos="685800" algn="l"/>
              </a:tabLst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Indirect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attainment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en-US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determined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en-US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exit</a:t>
            </a:r>
            <a:r>
              <a:rPr lang="en-US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surveys.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900" marR="5080" indent="215900">
              <a:lnSpc>
                <a:spcPct val="108900"/>
              </a:lnSpc>
              <a:spcBef>
                <a:spcPts val="470"/>
              </a:spcBef>
              <a:buFont typeface="Courier New"/>
              <a:buChar char="o"/>
              <a:tabLst>
                <a:tab pos="685800" algn="l"/>
              </a:tabLst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exit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survey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  <a:r>
              <a:rPr lang="en-US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should</a:t>
            </a:r>
            <a:r>
              <a:rPr lang="en-US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permit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receiving</a:t>
            </a:r>
            <a:r>
              <a:rPr lang="en-US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feedback</a:t>
            </a:r>
            <a:r>
              <a:rPr lang="en-US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en-US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  <a:r>
              <a:rPr lang="en-US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69900" marR="5080" indent="0">
              <a:lnSpc>
                <a:spcPct val="108900"/>
              </a:lnSpc>
              <a:spcBef>
                <a:spcPts val="470"/>
              </a:spcBef>
              <a:buNone/>
              <a:tabLst>
                <a:tab pos="685800" algn="l"/>
              </a:tabLst>
            </a:pPr>
            <a:r>
              <a:rPr lang="en-US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 </a:t>
            </a:r>
            <a:r>
              <a:rPr lang="en-US" b="1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97230" marR="154940" indent="-227329" algn="just">
              <a:lnSpc>
                <a:spcPct val="137800"/>
              </a:lnSpc>
              <a:spcBef>
                <a:spcPts val="395"/>
              </a:spcBef>
              <a:buFont typeface="Courier New"/>
              <a:buChar char="o"/>
              <a:tabLst>
                <a:tab pos="698500" algn="l"/>
              </a:tabLst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</a:t>
            </a:r>
            <a:r>
              <a:rPr lang="en-US" b="1" spc="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b="1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indirect</a:t>
            </a:r>
            <a:r>
              <a:rPr lang="en-US" b="1" spc="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attainment</a:t>
            </a:r>
            <a:r>
              <a:rPr lang="en-US" b="1" spc="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b="1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b="1" spc="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en-US" b="1" spc="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</a:t>
            </a:r>
            <a:r>
              <a:rPr lang="en-US" b="1" spc="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</a:t>
            </a:r>
            <a:r>
              <a:rPr lang="en-US" b="1" spc="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b="1" spc="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US" b="1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complex;</a:t>
            </a:r>
            <a:r>
              <a:rPr lang="en-US" b="1" spc="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ercentage</a:t>
            </a:r>
            <a:r>
              <a:rPr lang="en-US" b="1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weightage</a:t>
            </a:r>
            <a:r>
              <a:rPr lang="en-US" b="1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b="1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indirect</a:t>
            </a:r>
            <a:r>
              <a:rPr lang="en-US" b="1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attainment</a:t>
            </a:r>
            <a:r>
              <a:rPr lang="en-US" b="1" spc="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en-US" b="1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US" b="1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kept</a:t>
            </a:r>
            <a:r>
              <a:rPr lang="en-US" b="1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en-US" b="1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="1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en-US" b="1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percentage,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say</a:t>
            </a:r>
            <a:r>
              <a:rPr lang="en-US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10%.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ct val="100000"/>
              </a:lnSpc>
              <a:spcBef>
                <a:spcPts val="395"/>
              </a:spcBef>
            </a:pPr>
            <a:r>
              <a:rPr lang="en-US" sz="5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</a:t>
            </a:r>
            <a:r>
              <a:rPr lang="en-US" sz="5100" b="1" spc="-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5100" b="1" spc="-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attainment</a:t>
            </a:r>
            <a:endParaRPr lang="en-US" sz="5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165" indent="-215265" algn="just">
              <a:lnSpc>
                <a:spcPct val="100000"/>
              </a:lnSpc>
              <a:spcBef>
                <a:spcPts val="480"/>
              </a:spcBef>
              <a:buFont typeface="Courier New"/>
              <a:buChar char="o"/>
              <a:tabLst>
                <a:tab pos="685165" algn="l"/>
              </a:tabLst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Semester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  <a:r>
              <a:rPr lang="en-US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Examination</a:t>
            </a:r>
            <a:r>
              <a:rPr lang="en-US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(SEE)</a:t>
            </a:r>
            <a:r>
              <a:rPr lang="en-US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conducted</a:t>
            </a:r>
            <a:r>
              <a:rPr lang="en-US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evaluated</a:t>
            </a:r>
            <a:r>
              <a:rPr lang="en-US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SBTE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97230" indent="-227329" algn="just">
              <a:lnSpc>
                <a:spcPct val="100000"/>
              </a:lnSpc>
              <a:spcBef>
                <a:spcPts val="85"/>
              </a:spcBef>
              <a:buFont typeface="Courier New"/>
              <a:buChar char="o"/>
              <a:tabLst>
                <a:tab pos="697230" algn="l"/>
              </a:tabLst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b="1" spc="3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</a:t>
            </a:r>
            <a:r>
              <a:rPr lang="en-US" b="1" spc="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en-US" b="1" spc="3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en-US" b="1" spc="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</a:t>
            </a:r>
            <a:r>
              <a:rPr lang="en-US" b="1" spc="3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en-US" b="1" spc="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b="1" spc="3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b="1" spc="3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marks</a:t>
            </a:r>
            <a:r>
              <a:rPr lang="en-US" b="1" spc="3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obtained</a:t>
            </a:r>
            <a:r>
              <a:rPr lang="en-US" b="1" spc="3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b="1" spc="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0" algn="just">
              <a:lnSpc>
                <a:spcPct val="100000"/>
              </a:lnSpc>
              <a:spcBef>
                <a:spcPts val="265"/>
              </a:spcBef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student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97230" indent="-227329" algn="just">
              <a:lnSpc>
                <a:spcPct val="100000"/>
              </a:lnSpc>
              <a:spcBef>
                <a:spcPts val="250"/>
              </a:spcBef>
              <a:buFont typeface="Courier New"/>
              <a:buChar char="o"/>
              <a:tabLst>
                <a:tab pos="697230" algn="l"/>
              </a:tabLst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</a:t>
            </a:r>
            <a:r>
              <a:rPr lang="en-US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r>
              <a:rPr lang="en-US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</a:t>
            </a:r>
            <a:r>
              <a:rPr lang="en-US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</a:t>
            </a:r>
            <a:r>
              <a:rPr lang="en-US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available,</a:t>
            </a:r>
            <a:r>
              <a:rPr lang="en-US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Institution/Department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en-US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</a:t>
            </a:r>
            <a:r>
              <a:rPr lang="en-US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n-US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attainment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(percentage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marks)</a:t>
            </a:r>
            <a:r>
              <a:rPr lang="en-US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en-US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same.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165" indent="-215265" algn="just">
              <a:lnSpc>
                <a:spcPct val="100000"/>
              </a:lnSpc>
              <a:spcBef>
                <a:spcPts val="470"/>
              </a:spcBef>
              <a:buFont typeface="Courier New"/>
              <a:buChar char="o"/>
              <a:tabLst>
                <a:tab pos="685165" algn="l"/>
              </a:tabLst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proportional</a:t>
            </a:r>
            <a:r>
              <a:rPr lang="en-US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weightages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CIE: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r>
              <a:rPr lang="en-US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en-US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40:60,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25:75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30:70.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97230" indent="-227329" algn="just">
              <a:lnSpc>
                <a:spcPct val="100000"/>
              </a:lnSpc>
              <a:spcBef>
                <a:spcPts val="105"/>
              </a:spcBef>
              <a:buFont typeface="Courier New"/>
              <a:buChar char="o"/>
              <a:tabLst>
                <a:tab pos="697230" algn="l"/>
              </a:tabLst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b="1" spc="4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en-US" b="1" spc="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b="1" spc="4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assessment</a:t>
            </a:r>
            <a:r>
              <a:rPr lang="en-US" b="1" spc="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instruments</a:t>
            </a:r>
            <a:r>
              <a:rPr lang="en-US" b="1" spc="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en-US" b="1" spc="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b="1" spc="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CIE</a:t>
            </a:r>
            <a:r>
              <a:rPr lang="en-US" b="1" spc="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b="1" spc="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decided</a:t>
            </a:r>
            <a:r>
              <a:rPr lang="en-US" b="1" spc="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b="1" spc="4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0" algn="just">
              <a:lnSpc>
                <a:spcPct val="100000"/>
              </a:lnSpc>
              <a:spcBef>
                <a:spcPts val="254"/>
              </a:spcBef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instructor</a:t>
            </a:r>
            <a:r>
              <a:rPr lang="en-US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and/or</a:t>
            </a:r>
            <a:r>
              <a:rPr lang="en-US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</a:t>
            </a:r>
            <a:r>
              <a:rPr lang="en-US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sometimes</a:t>
            </a:r>
            <a:r>
              <a:rPr lang="en-US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affiliating</a:t>
            </a:r>
            <a:r>
              <a:rPr lang="en-US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0089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459" y="0"/>
            <a:ext cx="9972541" cy="6741368"/>
          </a:xfrm>
        </p:spPr>
        <p:txBody>
          <a:bodyPr>
            <a:normAutofit fontScale="40000" lnSpcReduction="20000"/>
          </a:bodyPr>
          <a:lstStyle/>
          <a:p>
            <a:pPr marL="12700">
              <a:lnSpc>
                <a:spcPct val="100000"/>
              </a:lnSpc>
            </a:pPr>
            <a:r>
              <a:rPr lang="en-US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</a:t>
            </a:r>
            <a:r>
              <a:rPr lang="en-US" sz="5500" b="1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5500" b="1" spc="-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CO-</a:t>
            </a:r>
            <a:r>
              <a:rPr lang="en-US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PO/PSO</a:t>
            </a:r>
            <a:r>
              <a:rPr lang="en-US" sz="5500" b="1" spc="-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Mapping</a:t>
            </a:r>
            <a:endParaRPr lang="en-US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98500" marR="515620">
              <a:lnSpc>
                <a:spcPct val="124400"/>
              </a:lnSpc>
              <a:spcBef>
                <a:spcPts val="505"/>
              </a:spcBef>
              <a:tabLst>
                <a:tab pos="698500" algn="l"/>
              </a:tabLst>
            </a:pP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Attainment</a:t>
            </a:r>
            <a:r>
              <a:rPr lang="en-US" sz="5500" b="1" spc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5500" b="1" spc="3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5500" b="1" spc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PO/PSO</a:t>
            </a:r>
            <a:r>
              <a:rPr lang="en-US" sz="5500" b="1" spc="3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depends</a:t>
            </a:r>
            <a:r>
              <a:rPr lang="en-US" sz="5500" b="1" spc="2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en-US" sz="5500" b="1" spc="3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sz="5500" b="1" spc="3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5500" b="1" spc="3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attainment</a:t>
            </a:r>
            <a:r>
              <a:rPr lang="en-US" sz="5500" b="1" spc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levels</a:t>
            </a:r>
            <a:r>
              <a:rPr lang="en-US" sz="5500" b="1" spc="2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associated</a:t>
            </a:r>
            <a:r>
              <a:rPr lang="en-US" sz="55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55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55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strength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55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mapped.</a:t>
            </a:r>
          </a:p>
          <a:p>
            <a:pPr marL="698500" marR="516255">
              <a:lnSpc>
                <a:spcPct val="123300"/>
              </a:lnSpc>
              <a:spcBef>
                <a:spcPts val="515"/>
              </a:spcBef>
              <a:tabLst>
                <a:tab pos="698500" algn="l"/>
              </a:tabLst>
            </a:pP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en-US" sz="5500" b="1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5500" b="1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necessary</a:t>
            </a:r>
            <a:r>
              <a:rPr lang="en-US" sz="5500" b="1" spc="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5500" b="1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</a:t>
            </a:r>
            <a:r>
              <a:rPr lang="en-US" sz="5500" b="1" spc="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5500" b="1" spc="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en-US" sz="5500" b="1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(mapping</a:t>
            </a:r>
            <a:r>
              <a:rPr lang="en-US" sz="5500" b="1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strength)</a:t>
            </a:r>
            <a:r>
              <a:rPr lang="en-US" sz="5500" b="1" spc="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en-US" sz="5500" b="1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en-US" sz="5500" b="1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particular</a:t>
            </a:r>
            <a:r>
              <a:rPr lang="en-US" sz="55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PO/PSO</a:t>
            </a:r>
            <a:r>
              <a:rPr lang="en-US" sz="55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55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addressed</a:t>
            </a:r>
            <a:r>
              <a:rPr lang="en-US" sz="55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sz="55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55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course.</a:t>
            </a:r>
            <a:endParaRPr lang="en-US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580" marR="182245">
              <a:lnSpc>
                <a:spcPct val="115599"/>
              </a:lnSpc>
              <a:spcBef>
                <a:spcPts val="615"/>
              </a:spcBef>
              <a:tabLst>
                <a:tab pos="576580" algn="l"/>
              </a:tabLst>
            </a:pP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Strength</a:t>
            </a:r>
            <a:r>
              <a:rPr lang="en-US" sz="55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55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mapping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5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defined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en-US" sz="55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levels:</a:t>
            </a:r>
            <a:r>
              <a:rPr lang="en-US" sz="55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(1),</a:t>
            </a:r>
            <a:r>
              <a:rPr lang="en-US" sz="55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Medium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sz="55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endParaRPr lang="en-US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580" marR="409575">
              <a:lnSpc>
                <a:spcPct val="115599"/>
              </a:lnSpc>
              <a:spcBef>
                <a:spcPts val="310"/>
              </a:spcBef>
              <a:buSzPct val="133333"/>
              <a:tabLst>
                <a:tab pos="576580" algn="l"/>
              </a:tabLst>
            </a:pP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lang="en-US" sz="55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en-US" sz="55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US" sz="5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worked</a:t>
            </a:r>
            <a:r>
              <a:rPr lang="en-US" sz="55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55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strength</a:t>
            </a:r>
            <a:r>
              <a:rPr lang="en-US" sz="55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55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55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PO/PSO,</a:t>
            </a:r>
            <a:r>
              <a:rPr lang="en-US" sz="55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Implementing</a:t>
            </a:r>
            <a:r>
              <a:rPr lang="en-US" sz="55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across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55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few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hundred</a:t>
            </a:r>
            <a:r>
              <a:rPr lang="en-US" sz="55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courses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become</a:t>
            </a:r>
            <a:r>
              <a:rPr lang="en-US" sz="55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55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burden</a:t>
            </a:r>
            <a:endParaRPr lang="en-US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Font typeface="Symbol"/>
              <a:buChar char=""/>
            </a:pPr>
            <a:endParaRPr lang="en-US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en-US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</a:t>
            </a:r>
            <a:r>
              <a:rPr lang="en-US" sz="5500" b="1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5500" b="1" spc="-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CO-</a:t>
            </a:r>
            <a:r>
              <a:rPr lang="en-US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PO/PSO</a:t>
            </a:r>
            <a:r>
              <a:rPr lang="en-US" sz="5500" b="1" spc="-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Mapping</a:t>
            </a:r>
            <a:r>
              <a:rPr lang="en-US" sz="5500" b="1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endParaRPr lang="en-US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580" marR="108585">
              <a:lnSpc>
                <a:spcPct val="101099"/>
              </a:lnSpc>
              <a:spcBef>
                <a:spcPts val="1090"/>
              </a:spcBef>
              <a:buSzPct val="133333"/>
              <a:buFont typeface="Symbol"/>
              <a:buChar char=""/>
              <a:tabLst>
                <a:tab pos="576580" algn="l"/>
              </a:tabLst>
            </a:pP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</a:t>
            </a:r>
            <a:r>
              <a:rPr lang="en-US" sz="55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55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relate</a:t>
            </a:r>
            <a:r>
              <a:rPr lang="en-US" sz="55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55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sz="55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55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55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hours</a:t>
            </a:r>
            <a:r>
              <a:rPr lang="en-US" sz="55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devoted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55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sz="55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address</a:t>
            </a:r>
            <a:r>
              <a:rPr lang="en-US" sz="55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55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</a:t>
            </a:r>
            <a:r>
              <a:rPr lang="en-US" sz="55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PO.</a:t>
            </a:r>
            <a:endParaRPr lang="en-US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580" marR="64135">
              <a:lnSpc>
                <a:spcPct val="101099"/>
              </a:lnSpc>
              <a:spcBef>
                <a:spcPts val="300"/>
              </a:spcBef>
              <a:buSzPct val="133333"/>
              <a:buFont typeface="Symbol"/>
              <a:buChar char=""/>
              <a:tabLst>
                <a:tab pos="576580" algn="l"/>
              </a:tabLst>
            </a:pP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US" sz="55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u="sng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40%</a:t>
            </a:r>
            <a:r>
              <a:rPr lang="en-US" sz="5500" b="1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5500" b="1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classroom</a:t>
            </a:r>
            <a:r>
              <a:rPr lang="en-US" sz="5500" b="1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sessions</a:t>
            </a:r>
            <a:r>
              <a:rPr lang="en-US" sz="5500" b="1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addressing</a:t>
            </a:r>
            <a:r>
              <a:rPr lang="en-US" sz="5500" b="1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5500" b="1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particular</a:t>
            </a:r>
            <a:r>
              <a:rPr lang="en-US" sz="5500" b="1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PO,</a:t>
            </a:r>
            <a:r>
              <a:rPr lang="en-US" sz="5500" b="1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en-US" sz="5500" b="1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5500" b="1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considered</a:t>
            </a:r>
            <a:r>
              <a:rPr lang="en-US" sz="5500" b="1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sz="55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55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addressed</a:t>
            </a:r>
            <a:r>
              <a:rPr lang="en-US" sz="5500" b="1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en-US" sz="55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en-US" sz="55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6580" marR="64769">
              <a:lnSpc>
                <a:spcPct val="102200"/>
              </a:lnSpc>
              <a:spcBef>
                <a:spcPts val="290"/>
              </a:spcBef>
              <a:buSzPct val="133333"/>
              <a:buFont typeface="Symbol"/>
              <a:buChar char=""/>
              <a:tabLst>
                <a:tab pos="576580" algn="l"/>
              </a:tabLst>
            </a:pP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US" sz="5500" b="1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5500" b="1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5500" b="1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40%</a:t>
            </a:r>
            <a:r>
              <a:rPr lang="en-US" sz="5500" b="1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5500" b="1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classroom</a:t>
            </a:r>
            <a:r>
              <a:rPr lang="en-US" sz="5500" b="1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sessions</a:t>
            </a:r>
            <a:r>
              <a:rPr lang="en-US" sz="5500" b="1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addressing</a:t>
            </a:r>
            <a:r>
              <a:rPr lang="en-US" sz="5500" b="1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5500" b="1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particular</a:t>
            </a:r>
            <a:r>
              <a:rPr lang="en-US" sz="5500" b="1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PO,</a:t>
            </a:r>
            <a:r>
              <a:rPr lang="en-US" sz="5500" b="1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en-US" sz="5500" b="1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5500" b="1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considered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n-US" sz="55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</a:t>
            </a:r>
            <a:r>
              <a:rPr lang="en-US" sz="55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55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addressed</a:t>
            </a:r>
            <a:r>
              <a:rPr lang="en-US" sz="55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en-US" sz="55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en-US" sz="55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5945" indent="-227965">
              <a:lnSpc>
                <a:spcPct val="100000"/>
              </a:lnSpc>
              <a:spcBef>
                <a:spcPts val="310"/>
              </a:spcBef>
              <a:buSzPct val="133333"/>
              <a:buFont typeface="Symbol"/>
              <a:buChar char=""/>
              <a:tabLst>
                <a:tab pos="575945" algn="l"/>
              </a:tabLst>
            </a:pP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US" sz="5500" b="1" spc="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5500" b="1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5500" b="1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25%</a:t>
            </a:r>
            <a:r>
              <a:rPr lang="en-US" sz="5500" b="1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5500" b="1" spc="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classroom</a:t>
            </a:r>
            <a:r>
              <a:rPr lang="en-US" sz="5500" b="1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sessions</a:t>
            </a:r>
            <a:r>
              <a:rPr lang="en-US" sz="5500" b="1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addressing</a:t>
            </a:r>
            <a:r>
              <a:rPr lang="en-US" sz="5500" b="1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5500" b="1" spc="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particular</a:t>
            </a:r>
            <a:r>
              <a:rPr lang="en-US" sz="5500" b="1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PO,</a:t>
            </a:r>
            <a:r>
              <a:rPr lang="en-US" sz="5500" b="1" spc="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en-US" sz="5500" b="1" spc="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5500" b="1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considered</a:t>
            </a:r>
            <a:endParaRPr lang="en-US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797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371" y="222386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MAPPING STRENGTH CO’ WITH PO’S AND PSO’S FOR ONE SAMPLE SUBJECT, ENGG MECH AND STRENGTH OF MATERIALS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952596" y="1052059"/>
          <a:ext cx="5043492" cy="48989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7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19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37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896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0590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4247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787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67335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Times New Roman" pitchFamily="18" charset="0"/>
                          <a:cs typeface="Times New Roman" pitchFamily="18" charset="0"/>
                        </a:rPr>
                        <a:t>Course</a:t>
                      </a:r>
                      <a:r>
                        <a:rPr sz="900" b="1" spc="-4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900" b="1" spc="-10" dirty="0">
                          <a:latin typeface="Times New Roman" pitchFamily="18" charset="0"/>
                          <a:cs typeface="Times New Roman" pitchFamily="18" charset="0"/>
                        </a:rPr>
                        <a:t>Outcome</a:t>
                      </a: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5080" algn="ctr">
                        <a:lnSpc>
                          <a:spcPct val="100000"/>
                        </a:lnSpc>
                      </a:pPr>
                      <a:r>
                        <a:rPr sz="900" b="1" spc="-25" dirty="0">
                          <a:latin typeface="Times New Roman" pitchFamily="18" charset="0"/>
                          <a:cs typeface="Times New Roman" pitchFamily="18" charset="0"/>
                        </a:rPr>
                        <a:t>POs</a:t>
                      </a: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52069">
                        <a:lnSpc>
                          <a:spcPct val="100000"/>
                        </a:lnSpc>
                      </a:pPr>
                      <a:r>
                        <a:rPr sz="900" b="1" spc="-25" dirty="0">
                          <a:latin typeface="Times New Roman" pitchFamily="18" charset="0"/>
                          <a:cs typeface="Times New Roman" pitchFamily="18" charset="0"/>
                        </a:rPr>
                        <a:t>CL</a:t>
                      </a: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54610" indent="115570">
                        <a:lnSpc>
                          <a:spcPct val="101099"/>
                        </a:lnSpc>
                        <a:spcBef>
                          <a:spcPts val="665"/>
                        </a:spcBef>
                      </a:pPr>
                      <a:r>
                        <a:rPr sz="900" b="1" spc="-10" dirty="0">
                          <a:latin typeface="Times New Roman" pitchFamily="18" charset="0"/>
                          <a:cs typeface="Times New Roman" pitchFamily="18" charset="0"/>
                        </a:rPr>
                        <a:t>Class Sessions</a:t>
                      </a: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3510" marR="147955" indent="-1905" algn="ctr">
                        <a:lnSpc>
                          <a:spcPct val="101699"/>
                        </a:lnSpc>
                        <a:spcBef>
                          <a:spcPts val="50"/>
                        </a:spcBef>
                      </a:pPr>
                      <a:r>
                        <a:rPr sz="900" b="1" spc="-25" dirty="0">
                          <a:latin typeface="Times New Roman" pitchFamily="18" charset="0"/>
                          <a:cs typeface="Times New Roman" pitchFamily="18" charset="0"/>
                        </a:rPr>
                        <a:t>Lab </a:t>
                      </a:r>
                      <a:r>
                        <a:rPr sz="900" b="1" spc="-20" dirty="0">
                          <a:latin typeface="Times New Roman" pitchFamily="18" charset="0"/>
                          <a:cs typeface="Times New Roman" pitchFamily="18" charset="0"/>
                        </a:rPr>
                        <a:t>Sessions </a:t>
                      </a:r>
                      <a:r>
                        <a:rPr sz="900" b="1" spc="-10" dirty="0">
                          <a:latin typeface="Times New Roman" pitchFamily="18" charset="0"/>
                          <a:cs typeface="Times New Roman" pitchFamily="18" charset="0"/>
                        </a:rPr>
                        <a:t>(Hrs)</a:t>
                      </a: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14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8419">
                        <a:lnSpc>
                          <a:spcPct val="100000"/>
                        </a:lnSpc>
                      </a:pPr>
                      <a:r>
                        <a:rPr sz="900" spc="-25" dirty="0">
                          <a:latin typeface="Verdana"/>
                          <a:cs typeface="Verdana"/>
                        </a:rPr>
                        <a:t>CO1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2540" algn="just">
                        <a:lnSpc>
                          <a:spcPct val="97600"/>
                        </a:lnSpc>
                        <a:spcBef>
                          <a:spcPts val="90"/>
                        </a:spcBef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Explain the potential impact of forces / stresses on structural elements / materials in a given condition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PO1,PO2,PSO1,PSO2,PSO3</a:t>
                      </a:r>
                      <a:endParaRPr sz="1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118110" algn="r">
                        <a:lnSpc>
                          <a:spcPct val="100000"/>
                        </a:lnSpc>
                      </a:pPr>
                      <a:r>
                        <a:rPr sz="900" spc="-50" dirty="0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180975" algn="r">
                        <a:lnSpc>
                          <a:spcPct val="100000"/>
                        </a:lnSpc>
                      </a:pPr>
                      <a:r>
                        <a:rPr lang="en-US" sz="900" spc="-25" dirty="0" smtClean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33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8419">
                        <a:lnSpc>
                          <a:spcPct val="100000"/>
                        </a:lnSpc>
                      </a:pPr>
                      <a:r>
                        <a:rPr sz="900" spc="-25" dirty="0">
                          <a:latin typeface="Verdana"/>
                          <a:cs typeface="Verdana"/>
                        </a:rPr>
                        <a:t>CO2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2540" algn="just">
                        <a:lnSpc>
                          <a:spcPct val="101099"/>
                        </a:lnSpc>
                        <a:spcBef>
                          <a:spcPts val="55"/>
                        </a:spcBef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Calculate the moment of Inertia for a given symmetrical or asymmetrical geometric sections.</a:t>
                      </a:r>
                      <a:endParaRPr sz="1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PO1,PO2,PO3,PSO1,PSO2,PSO3</a:t>
                      </a:r>
                      <a:endParaRPr sz="1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118110" algn="r">
                        <a:lnSpc>
                          <a:spcPct val="100000"/>
                        </a:lnSpc>
                      </a:pPr>
                      <a:r>
                        <a:rPr sz="900" spc="-50" smtClean="0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r>
                        <a:rPr lang="en-US" sz="900" spc="-50" dirty="0" smtClean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en-US" sz="900" spc="-5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ap</a:t>
                      </a: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180975" algn="r">
                        <a:lnSpc>
                          <a:spcPct val="100000"/>
                        </a:lnSpc>
                      </a:pPr>
                      <a:r>
                        <a:rPr lang="en-US" sz="900" spc="-25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317500" algn="r">
                        <a:lnSpc>
                          <a:spcPct val="100000"/>
                        </a:lnSpc>
                      </a:pPr>
                      <a:r>
                        <a:rPr sz="900" spc="-5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8992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841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25" dirty="0">
                          <a:latin typeface="Verdana"/>
                          <a:cs typeface="Verdana"/>
                        </a:rPr>
                        <a:t>CO3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Calculate shear force and bending moments for different loading conditions and support</a:t>
                      </a:r>
                    </a:p>
                    <a:p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conditions, draw the SFD &amp; BMD and validate the analysis using </a:t>
                      </a:r>
                      <a:r>
                        <a:rPr lang="en-US" sz="10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Ansys</a:t>
                      </a: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software.</a:t>
                      </a:r>
                      <a:endParaRPr sz="1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PO1,PO2,PO3,PSO1,PSO2,PSO3</a:t>
                      </a:r>
                      <a:endParaRPr sz="1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4953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900" spc="-25" dirty="0" smtClean="0">
                          <a:latin typeface="Times New Roman" pitchFamily="18" charset="0"/>
                          <a:cs typeface="Times New Roman" pitchFamily="18" charset="0"/>
                        </a:rPr>
                        <a:t>U/</a:t>
                      </a:r>
                      <a:r>
                        <a:rPr sz="900" spc="-25" smtClean="0">
                          <a:latin typeface="Times New Roman" pitchFamily="18" charset="0"/>
                          <a:cs typeface="Times New Roman" pitchFamily="18" charset="0"/>
                        </a:rPr>
                        <a:t>App</a:t>
                      </a: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18097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900" spc="-25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31750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5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16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8419">
                        <a:lnSpc>
                          <a:spcPct val="100000"/>
                        </a:lnSpc>
                      </a:pPr>
                      <a:r>
                        <a:rPr sz="900" spc="-25" dirty="0">
                          <a:latin typeface="Verdana"/>
                          <a:cs typeface="Verdana"/>
                        </a:rPr>
                        <a:t>CO4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1905" algn="just">
                        <a:lnSpc>
                          <a:spcPct val="101699"/>
                        </a:lnSpc>
                        <a:spcBef>
                          <a:spcPts val="45"/>
                        </a:spcBef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Calculate bending and shear stresses in beams under different load conditions and validate the analysis using </a:t>
                      </a:r>
                      <a:r>
                        <a:rPr lang="en-US" sz="10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Ansys</a:t>
                      </a: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software.</a:t>
                      </a:r>
                      <a:endParaRPr sz="1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PO1,PO2,PO3,PSO1,PSO2,PSO3</a:t>
                      </a:r>
                      <a:endParaRPr sz="1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1250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92075" algn="r">
                        <a:lnSpc>
                          <a:spcPct val="100000"/>
                        </a:lnSpc>
                      </a:pPr>
                      <a:r>
                        <a:rPr lang="en-US" sz="900" spc="-25" dirty="0" smtClean="0">
                          <a:latin typeface="Times New Roman" pitchFamily="18" charset="0"/>
                          <a:cs typeface="Times New Roman" pitchFamily="18" charset="0"/>
                        </a:rPr>
                        <a:t>U/</a:t>
                      </a:r>
                      <a:r>
                        <a:rPr sz="900" spc="-25" smtClean="0">
                          <a:latin typeface="Times New Roman" pitchFamily="18" charset="0"/>
                          <a:cs typeface="Times New Roman" pitchFamily="18" charset="0"/>
                        </a:rPr>
                        <a:t>Ap</a:t>
                      </a: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219075" algn="r">
                        <a:lnSpc>
                          <a:spcPct val="100000"/>
                        </a:lnSpc>
                      </a:pPr>
                      <a:r>
                        <a:rPr lang="en-US" sz="900" spc="-5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317500" algn="r">
                        <a:lnSpc>
                          <a:spcPct val="100000"/>
                        </a:lnSpc>
                      </a:pPr>
                      <a:r>
                        <a:rPr sz="900" spc="-5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34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58419">
                        <a:lnSpc>
                          <a:spcPct val="100000"/>
                        </a:lnSpc>
                      </a:pPr>
                      <a:r>
                        <a:rPr sz="900" spc="-25" dirty="0">
                          <a:latin typeface="Verdana"/>
                          <a:cs typeface="Verdana"/>
                        </a:rPr>
                        <a:t>CO5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3810" algn="just">
                        <a:lnSpc>
                          <a:spcPct val="101099"/>
                        </a:lnSpc>
                        <a:spcBef>
                          <a:spcPts val="55"/>
                        </a:spcBef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Calculate and validate the safety of a column for various given loads and end conditions.</a:t>
                      </a:r>
                      <a:endParaRPr sz="1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698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PO1,PO2,PO3,PSO1,PSO2,PSO3</a:t>
                      </a:r>
                      <a:endParaRPr sz="1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92075" algn="r">
                        <a:lnSpc>
                          <a:spcPct val="100000"/>
                        </a:lnSpc>
                      </a:pPr>
                      <a:r>
                        <a:rPr lang="en-US" sz="900" spc="-25" dirty="0" smtClean="0">
                          <a:latin typeface="Times New Roman" pitchFamily="18" charset="0"/>
                          <a:cs typeface="Times New Roman" pitchFamily="18" charset="0"/>
                        </a:rPr>
                        <a:t>U/</a:t>
                      </a:r>
                      <a:r>
                        <a:rPr sz="900" spc="-25" smtClean="0">
                          <a:latin typeface="Times New Roman" pitchFamily="18" charset="0"/>
                          <a:cs typeface="Times New Roman" pitchFamily="18" charset="0"/>
                        </a:rPr>
                        <a:t>Ap</a:t>
                      </a: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219075" algn="r">
                        <a:lnSpc>
                          <a:spcPct val="100000"/>
                        </a:lnSpc>
                      </a:pPr>
                      <a:r>
                        <a:rPr lang="en-US" sz="900" spc="-5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317500" algn="r">
                        <a:lnSpc>
                          <a:spcPct val="100000"/>
                        </a:lnSpc>
                      </a:pPr>
                      <a:r>
                        <a:rPr sz="900" spc="-5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4814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5080" algn="ctr">
                        <a:lnSpc>
                          <a:spcPct val="100000"/>
                        </a:lnSpc>
                      </a:pPr>
                      <a:r>
                        <a:rPr sz="900" dirty="0"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r>
                        <a:rPr sz="900" spc="-1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900" dirty="0">
                          <a:latin typeface="Times New Roman" pitchFamily="18" charset="0"/>
                          <a:cs typeface="Times New Roman" pitchFamily="18" charset="0"/>
                        </a:rPr>
                        <a:t>Hours</a:t>
                      </a:r>
                      <a:r>
                        <a:rPr sz="900" spc="-2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900" dirty="0">
                          <a:latin typeface="Times New Roman" pitchFamily="18" charset="0"/>
                          <a:cs typeface="Times New Roman" pitchFamily="18" charset="0"/>
                        </a:rPr>
                        <a:t>of</a:t>
                      </a:r>
                      <a:r>
                        <a:rPr sz="900" spc="-2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900" spc="-10" dirty="0">
                          <a:latin typeface="Times New Roman" pitchFamily="18" charset="0"/>
                          <a:cs typeface="Times New Roman" pitchFamily="18" charset="0"/>
                        </a:rPr>
                        <a:t>instruction</a:t>
                      </a: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180975" algn="r">
                        <a:lnSpc>
                          <a:spcPct val="100000"/>
                        </a:lnSpc>
                      </a:pPr>
                      <a:r>
                        <a:rPr lang="en-US" sz="900" spc="-25" dirty="0" smtClean="0">
                          <a:latin typeface="Times New Roman" pitchFamily="18" charset="0"/>
                          <a:cs typeface="Times New Roman" pitchFamily="18" charset="0"/>
                        </a:rPr>
                        <a:t>104</a:t>
                      </a:r>
                      <a:endParaRPr sz="9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609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endParaRPr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317500" algn="r">
                        <a:lnSpc>
                          <a:spcPct val="100000"/>
                        </a:lnSpc>
                      </a:pPr>
                      <a:r>
                        <a:rPr sz="900" spc="-5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609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228205" y="1290047"/>
          <a:ext cx="4123418" cy="3506470"/>
        </p:xfrm>
        <a:graphic>
          <a:graphicData uri="http://schemas.openxmlformats.org/drawingml/2006/table">
            <a:tbl>
              <a:tblPr/>
              <a:tblGrid>
                <a:gridCol w="378842"/>
                <a:gridCol w="953721"/>
                <a:gridCol w="470657"/>
                <a:gridCol w="744449"/>
                <a:gridCol w="1042228"/>
                <a:gridCol w="533521"/>
              </a:tblGrid>
              <a:tr h="3448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Times New Roman"/>
                          <a:ea typeface="Calibri"/>
                          <a:cs typeface="Times New Roman"/>
                        </a:rPr>
                        <a:t>PO’s &amp; PSO’s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Times New Roman"/>
                          <a:ea typeface="Calibri"/>
                          <a:cs typeface="Times New Roman"/>
                        </a:rPr>
                        <a:t>CO’s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Times New Roman"/>
                          <a:ea typeface="Calibri"/>
                          <a:cs typeface="Times New Roman"/>
                        </a:rPr>
                        <a:t>Alloted Hours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Times New Roman"/>
                          <a:ea typeface="Calibri"/>
                          <a:cs typeface="Times New Roman"/>
                        </a:rPr>
                        <a:t>Total Hours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Times New Roman"/>
                          <a:ea typeface="Calibri"/>
                          <a:cs typeface="Times New Roman"/>
                        </a:rPr>
                        <a:t>Calculation regarding 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Times New Roman"/>
                          <a:ea typeface="Calibri"/>
                          <a:cs typeface="Times New Roman"/>
                        </a:rPr>
                        <a:t>Mapping strength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Times New Roman"/>
                          <a:ea typeface="Calibri"/>
                          <a:cs typeface="Times New Roman"/>
                        </a:rPr>
                        <a:t>Mapping strength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PO1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CO1,CO2,CO3,CO4,CO5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104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104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PO2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CO1,CO2,CO3,CO4,CO5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104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104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PO3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CO2,CO3,CO4,CO5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64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104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PO4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104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n-US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PO5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104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n-US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PO6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104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n-US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PO7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104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n-US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PSO1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CO1,CO2,CO3,CO4,CO5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104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104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2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PSO2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CO1,CO2,CO3,CO4,CO5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104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104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PSO3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CO1,CO2,CO3,CO4,CO5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104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Calibri"/>
                          <a:cs typeface="Times New Roman"/>
                        </a:rPr>
                        <a:t>104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36331" y="2063932"/>
            <a:ext cx="901338" cy="267063"/>
          </a:xfrm>
          <a:prstGeom prst="rect">
            <a:avLst/>
          </a:prstGeom>
          <a:noFill/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18914" y="2464527"/>
            <a:ext cx="901338" cy="267063"/>
          </a:xfrm>
          <a:prstGeom prst="rect">
            <a:avLst/>
          </a:prstGeom>
          <a:noFill/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31977" y="2751909"/>
            <a:ext cx="901338" cy="267063"/>
          </a:xfrm>
          <a:prstGeom prst="rect">
            <a:avLst/>
          </a:prstGeom>
          <a:noFill/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31977" y="3796938"/>
            <a:ext cx="901338" cy="267063"/>
          </a:xfrm>
          <a:prstGeom prst="rect">
            <a:avLst/>
          </a:prstGeom>
          <a:noFill/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31976" y="4136572"/>
            <a:ext cx="901338" cy="267063"/>
          </a:xfrm>
          <a:prstGeom prst="rect">
            <a:avLst/>
          </a:prstGeom>
          <a:noFill/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05851" y="4502332"/>
            <a:ext cx="901338" cy="2670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9108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71600" y="404950"/>
            <a:ext cx="8839200" cy="6165668"/>
          </a:xfrm>
        </p:spPr>
        <p:txBody>
          <a:bodyPr>
            <a:normAutofit fontScale="47500" lnSpcReduction="20000"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Attainment</a:t>
            </a:r>
            <a:r>
              <a:rPr lang="en-US" sz="3700" b="1" spc="-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3700" b="1" spc="-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sz="3700" b="1" spc="-2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3700" b="1" spc="-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700" b="1" spc="-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Course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215900">
              <a:lnSpc>
                <a:spcPct val="100000"/>
              </a:lnSpc>
              <a:spcBef>
                <a:spcPts val="500"/>
              </a:spcBef>
              <a:buFont typeface="Courier New"/>
              <a:buChar char="o"/>
              <a:tabLst>
                <a:tab pos="685800" algn="l"/>
              </a:tabLst>
            </a:pP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Attainment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37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sz="37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en-US" sz="37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directly</a:t>
            </a:r>
            <a:r>
              <a:rPr lang="en-US" sz="37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37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indirectly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215900">
              <a:lnSpc>
                <a:spcPct val="100000"/>
              </a:lnSpc>
              <a:spcBef>
                <a:spcPts val="60"/>
              </a:spcBef>
              <a:buFont typeface="Courier New"/>
              <a:buChar char="o"/>
              <a:tabLst>
                <a:tab pos="685800" algn="l"/>
              </a:tabLst>
            </a:pP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attainment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37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sz="37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determined</a:t>
            </a:r>
            <a:r>
              <a:rPr lang="en-US" sz="37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en-US" sz="37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7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performances</a:t>
            </a:r>
            <a:r>
              <a:rPr lang="en-US" sz="37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37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98500">
              <a:lnSpc>
                <a:spcPct val="100000"/>
              </a:lnSpc>
              <a:spcBef>
                <a:spcPts val="360"/>
              </a:spcBef>
            </a:pP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3700" b="1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en-US" sz="37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7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relevant</a:t>
            </a:r>
            <a:r>
              <a:rPr lang="en-US" sz="37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assessment</a:t>
            </a:r>
            <a:r>
              <a:rPr lang="en-US" sz="37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instruments.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215900">
              <a:lnSpc>
                <a:spcPct val="100000"/>
              </a:lnSpc>
              <a:spcBef>
                <a:spcPts val="445"/>
              </a:spcBef>
              <a:buFont typeface="Courier New"/>
              <a:buChar char="o"/>
              <a:tabLst>
                <a:tab pos="685800" algn="l"/>
              </a:tabLst>
            </a:pP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Indirect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attainment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37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en-US" sz="37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determined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en-US" sz="37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exit</a:t>
            </a:r>
            <a:r>
              <a:rPr lang="en-US" sz="37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surveys.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900" marR="5080" indent="215900">
              <a:lnSpc>
                <a:spcPct val="108900"/>
              </a:lnSpc>
              <a:spcBef>
                <a:spcPts val="470"/>
              </a:spcBef>
              <a:buFont typeface="Courier New"/>
              <a:buChar char="o"/>
              <a:tabLst>
                <a:tab pos="685800" algn="l"/>
              </a:tabLst>
            </a:pP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7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exit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survey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  <a:r>
              <a:rPr lang="en-US" sz="37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should</a:t>
            </a:r>
            <a:r>
              <a:rPr lang="en-US" sz="37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permit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receiving</a:t>
            </a:r>
            <a:r>
              <a:rPr lang="en-US" sz="37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feedback</a:t>
            </a:r>
            <a:r>
              <a:rPr lang="en-US" sz="37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en-US" sz="37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  <a:r>
              <a:rPr lang="en-US" sz="37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sz="37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 </a:t>
            </a:r>
            <a:r>
              <a:rPr lang="en-US" sz="3700" b="1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COs.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97230" marR="154940" indent="-227329" algn="just">
              <a:lnSpc>
                <a:spcPct val="137800"/>
              </a:lnSpc>
              <a:spcBef>
                <a:spcPts val="395"/>
              </a:spcBef>
              <a:buFont typeface="Courier New"/>
              <a:buChar char="o"/>
              <a:tabLst>
                <a:tab pos="698500" algn="l"/>
              </a:tabLst>
            </a:pP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</a:t>
            </a:r>
            <a:r>
              <a:rPr lang="en-US" sz="3700" b="1" spc="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3700" b="1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indirect</a:t>
            </a:r>
            <a:r>
              <a:rPr lang="en-US" sz="3700" b="1" spc="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attainment</a:t>
            </a:r>
            <a:r>
              <a:rPr lang="en-US" sz="3700" b="1" spc="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3700" b="1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sz="3700" b="1" spc="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en-US" sz="3700" b="1" spc="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</a:t>
            </a:r>
            <a:r>
              <a:rPr lang="en-US" sz="3700" b="1" spc="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</a:t>
            </a:r>
            <a:r>
              <a:rPr lang="en-US" sz="3700" b="1" spc="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3700" b="1" spc="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US" sz="3700" b="1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complex;</a:t>
            </a:r>
            <a:r>
              <a:rPr lang="en-US" sz="3700" b="1" spc="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	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percentage</a:t>
            </a:r>
            <a:r>
              <a:rPr lang="en-US" sz="3700" b="1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weightage</a:t>
            </a:r>
            <a:r>
              <a:rPr lang="en-US" sz="3700" b="1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3700" b="1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indirect</a:t>
            </a:r>
            <a:r>
              <a:rPr lang="en-US" sz="3700" b="1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attainment</a:t>
            </a:r>
            <a:r>
              <a:rPr lang="en-US" sz="3700" b="1" spc="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en-US" sz="3700" b="1" spc="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US" sz="3700" b="1" spc="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kept</a:t>
            </a:r>
            <a:r>
              <a:rPr lang="en-US" sz="3700" b="1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en-US" sz="3700" b="1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700" b="1" spc="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en-US" sz="3700" b="1" spc="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percentage, 	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say</a:t>
            </a:r>
            <a:r>
              <a:rPr lang="en-US" sz="37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10%.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just">
              <a:lnSpc>
                <a:spcPct val="100000"/>
              </a:lnSpc>
              <a:spcBef>
                <a:spcPts val="395"/>
              </a:spcBef>
            </a:pP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37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attainment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165" indent="-215265" algn="just">
              <a:lnSpc>
                <a:spcPct val="100000"/>
              </a:lnSpc>
              <a:spcBef>
                <a:spcPts val="480"/>
              </a:spcBef>
              <a:buFont typeface="Courier New"/>
              <a:buChar char="o"/>
              <a:tabLst>
                <a:tab pos="685165" algn="l"/>
              </a:tabLst>
            </a:pP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Semester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  <a:r>
              <a:rPr lang="en-US" sz="37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Examination</a:t>
            </a:r>
            <a:r>
              <a:rPr lang="en-US" sz="37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(SEE)</a:t>
            </a:r>
            <a:r>
              <a:rPr lang="en-US" sz="37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37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conducted</a:t>
            </a:r>
            <a:r>
              <a:rPr lang="en-US" sz="37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37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evaluated</a:t>
            </a:r>
            <a:r>
              <a:rPr lang="en-US" sz="37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7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SBTE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97230" indent="-227329" algn="just">
              <a:lnSpc>
                <a:spcPct val="100000"/>
              </a:lnSpc>
              <a:spcBef>
                <a:spcPts val="85"/>
              </a:spcBef>
              <a:buFont typeface="Courier New"/>
              <a:buChar char="o"/>
              <a:tabLst>
                <a:tab pos="697230" algn="l"/>
              </a:tabLst>
            </a:pP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700" b="1" spc="3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</a:t>
            </a:r>
            <a:r>
              <a:rPr lang="en-US" sz="3700" b="1" spc="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en-US" sz="3700" b="1" spc="3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en-US" sz="3700" b="1" spc="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</a:t>
            </a:r>
            <a:r>
              <a:rPr lang="en-US" sz="3700" b="1" spc="3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en-US" sz="3700" b="1" spc="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3700" b="1" spc="3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700" b="1" spc="3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marks</a:t>
            </a:r>
            <a:r>
              <a:rPr lang="en-US" sz="3700" b="1" spc="3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obtained</a:t>
            </a:r>
            <a:r>
              <a:rPr lang="en-US" sz="3700" b="1" spc="3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sz="3700" b="1" spc="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98500" algn="just">
              <a:lnSpc>
                <a:spcPct val="100000"/>
              </a:lnSpc>
              <a:spcBef>
                <a:spcPts val="265"/>
              </a:spcBef>
            </a:pP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97230" indent="-227329" algn="just">
              <a:lnSpc>
                <a:spcPct val="100000"/>
              </a:lnSpc>
              <a:spcBef>
                <a:spcPts val="250"/>
              </a:spcBef>
              <a:buFont typeface="Courier New"/>
              <a:buChar char="o"/>
              <a:tabLst>
                <a:tab pos="697230" algn="l"/>
              </a:tabLst>
            </a:pP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7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</a:t>
            </a:r>
            <a:r>
              <a:rPr lang="en-US" sz="37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r>
              <a:rPr lang="en-US" sz="37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sz="37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</a:t>
            </a:r>
            <a:r>
              <a:rPr lang="en-US" sz="37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</a:t>
            </a:r>
            <a:r>
              <a:rPr lang="en-US" sz="37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98500" marR="820419" algn="just">
              <a:lnSpc>
                <a:spcPct val="136700"/>
              </a:lnSpc>
            </a:pP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sz="37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available,</a:t>
            </a:r>
            <a:r>
              <a:rPr lang="en-US" sz="37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7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Institution/Department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en-US" sz="37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37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</a:t>
            </a:r>
            <a:r>
              <a:rPr lang="en-US" sz="37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n-US" sz="37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attainment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(percentage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marks)</a:t>
            </a:r>
            <a:r>
              <a:rPr lang="en-US" sz="37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37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en-US" sz="37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sz="37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37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7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37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7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same.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165" indent="-215265" algn="just">
              <a:lnSpc>
                <a:spcPct val="100000"/>
              </a:lnSpc>
              <a:spcBef>
                <a:spcPts val="470"/>
              </a:spcBef>
              <a:buFont typeface="Courier New"/>
              <a:buChar char="o"/>
              <a:tabLst>
                <a:tab pos="685165" algn="l"/>
              </a:tabLst>
            </a:pP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proportional</a:t>
            </a:r>
            <a:r>
              <a:rPr lang="en-US" sz="37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weightages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37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CIE: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r>
              <a:rPr lang="en-US" sz="37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en-US" sz="37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40:60,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25:75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sz="370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30:70.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97230" indent="-227329" algn="just">
              <a:lnSpc>
                <a:spcPct val="100000"/>
              </a:lnSpc>
              <a:spcBef>
                <a:spcPts val="105"/>
              </a:spcBef>
              <a:buFont typeface="Courier New"/>
              <a:buChar char="o"/>
              <a:tabLst>
                <a:tab pos="697230" algn="l"/>
              </a:tabLst>
            </a:pP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700" b="1" spc="4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en-US" sz="3700" b="1" spc="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3700" b="1" spc="4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assessment</a:t>
            </a:r>
            <a:r>
              <a:rPr lang="en-US" sz="3700" b="1" spc="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instruments</a:t>
            </a:r>
            <a:r>
              <a:rPr lang="en-US" sz="3700" b="1" spc="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en-US" sz="3700" b="1" spc="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3700" b="1" spc="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CIE</a:t>
            </a:r>
            <a:r>
              <a:rPr lang="en-US" sz="3700" b="1" spc="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3700" b="1" spc="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decided</a:t>
            </a:r>
            <a:r>
              <a:rPr lang="en-US" sz="3700" b="1" spc="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sz="3700" b="1" spc="45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98500" algn="just">
              <a:lnSpc>
                <a:spcPct val="100000"/>
              </a:lnSpc>
              <a:spcBef>
                <a:spcPts val="254"/>
              </a:spcBef>
            </a:pP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instructor</a:t>
            </a:r>
            <a:r>
              <a:rPr lang="en-US" sz="37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and/or</a:t>
            </a:r>
            <a:r>
              <a:rPr lang="en-US" sz="37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</a:t>
            </a:r>
            <a:r>
              <a:rPr lang="en-US" sz="37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37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sometimes</a:t>
            </a:r>
            <a:r>
              <a:rPr lang="en-US" sz="3700" b="1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sz="3700" b="1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37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affiliating</a:t>
            </a:r>
            <a:r>
              <a:rPr lang="en-US" sz="37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8086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en-US" dirty="0"/>
              <a:t>RUBRICS FOR THEORY SUBJECTS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631505" y="1285860"/>
          <a:ext cx="8928991" cy="4973246"/>
        </p:xfrm>
        <a:graphic>
          <a:graphicData uri="http://schemas.openxmlformats.org/drawingml/2006/table">
            <a:tbl>
              <a:tblPr/>
              <a:tblGrid>
                <a:gridCol w="13151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51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27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27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789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7896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5533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28290">
                <a:tc gridSpan="7">
                  <a:txBody>
                    <a:bodyPr/>
                    <a:lstStyle/>
                    <a:p>
                      <a:pPr marL="69850"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latin typeface="Georgia"/>
                        <a:ea typeface="DejaVu Serif"/>
                        <a:cs typeface="DejaVu Serif"/>
                      </a:endParaRPr>
                    </a:p>
                    <a:p>
                      <a:pPr marL="69850" algn="ctr"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Georgia"/>
                          <a:ea typeface="DejaVu Serif"/>
                          <a:cs typeface="DejaVu Serif"/>
                        </a:rPr>
                        <a:t>RUBRICS FOR ACTIVITY</a:t>
                      </a:r>
                      <a:endParaRPr lang="en-US" sz="2000" dirty="0">
                        <a:latin typeface="DejaVu Serif"/>
                        <a:ea typeface="DejaVu Serif"/>
                        <a:cs typeface="DejaVu Serif"/>
                      </a:endParaRPr>
                    </a:p>
                    <a:p>
                      <a:pPr marL="69850">
                        <a:lnSpc>
                          <a:spcPts val="115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DejaVu Serif"/>
                        <a:ea typeface="DejaVu Serif"/>
                        <a:cs typeface="DejaVu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0754">
                <a:tc rowSpan="2">
                  <a:txBody>
                    <a:bodyPr/>
                    <a:lstStyle/>
                    <a:p>
                      <a:pPr marL="69850">
                        <a:spcBef>
                          <a:spcPts val="71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Georgia"/>
                          <a:ea typeface="DejaVu Serif"/>
                          <a:cs typeface="DejaVu Serif"/>
                        </a:rPr>
                        <a:t>Dimension</a:t>
                      </a:r>
                      <a:endParaRPr lang="en-US" sz="1600" dirty="0">
                        <a:latin typeface="DejaVu Serif"/>
                        <a:ea typeface="DejaVu Serif"/>
                        <a:cs typeface="DejaVu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5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endParaRPr lang="en-US" sz="1600" b="1" dirty="0" smtClean="0">
                        <a:latin typeface="Georgia"/>
                        <a:ea typeface="DejaVu Serif"/>
                        <a:cs typeface="DejaVu Serif"/>
                      </a:endParaRPr>
                    </a:p>
                    <a:p>
                      <a:pPr marL="69850">
                        <a:lnSpc>
                          <a:spcPts val="115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Georgia"/>
                          <a:ea typeface="DejaVu Serif"/>
                          <a:cs typeface="DejaVu Serif"/>
                        </a:rPr>
                        <a:t>Beginning</a:t>
                      </a:r>
                      <a:endParaRPr lang="en-US" sz="1600" dirty="0">
                        <a:latin typeface="DejaVu Serif"/>
                        <a:ea typeface="DejaVu Serif"/>
                        <a:cs typeface="DejaVu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15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endParaRPr lang="en-US" sz="1600" b="1" dirty="0" smtClean="0">
                        <a:latin typeface="Georgia"/>
                        <a:ea typeface="DejaVu Serif"/>
                        <a:cs typeface="DejaVu Serif"/>
                      </a:endParaRPr>
                    </a:p>
                    <a:p>
                      <a:pPr marL="67310">
                        <a:lnSpc>
                          <a:spcPts val="115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Georgia"/>
                          <a:ea typeface="DejaVu Serif"/>
                          <a:cs typeface="DejaVu Serif"/>
                        </a:rPr>
                        <a:t>Developing</a:t>
                      </a:r>
                      <a:endParaRPr lang="en-US" sz="1600" dirty="0">
                        <a:latin typeface="DejaVu Serif"/>
                        <a:ea typeface="DejaVu Serif"/>
                        <a:cs typeface="DejaVu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15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endParaRPr lang="en-US" sz="1600" b="1" dirty="0" smtClean="0">
                        <a:latin typeface="Georgia"/>
                        <a:ea typeface="DejaVu Serif"/>
                        <a:cs typeface="DejaVu Serif"/>
                      </a:endParaRPr>
                    </a:p>
                    <a:p>
                      <a:pPr marL="67310">
                        <a:lnSpc>
                          <a:spcPts val="115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Georgia"/>
                          <a:ea typeface="DejaVu Serif"/>
                          <a:cs typeface="DejaVu Serif"/>
                        </a:rPr>
                        <a:t>Satisfactory</a:t>
                      </a:r>
                      <a:endParaRPr lang="en-US" sz="1600" dirty="0">
                        <a:latin typeface="DejaVu Serif"/>
                        <a:ea typeface="DejaVu Serif"/>
                        <a:cs typeface="DejaVu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ts val="115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endParaRPr lang="en-US" sz="1600" b="1" dirty="0" smtClean="0">
                        <a:latin typeface="Georgia"/>
                        <a:ea typeface="DejaVu Serif"/>
                        <a:cs typeface="DejaVu Serif"/>
                      </a:endParaRPr>
                    </a:p>
                    <a:p>
                      <a:pPr marL="70485">
                        <a:lnSpc>
                          <a:spcPts val="115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Georgia"/>
                          <a:ea typeface="DejaVu Serif"/>
                          <a:cs typeface="DejaVu Serif"/>
                        </a:rPr>
                        <a:t>   Good</a:t>
                      </a:r>
                      <a:endParaRPr lang="en-US" sz="1600" dirty="0">
                        <a:latin typeface="DejaVu Serif"/>
                        <a:ea typeface="DejaVu Serif"/>
                        <a:cs typeface="DejaVu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15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endParaRPr lang="en-US" sz="1600" b="1" dirty="0" smtClean="0">
                        <a:latin typeface="Georgia"/>
                        <a:ea typeface="DejaVu Serif"/>
                        <a:cs typeface="DejaVu Serif"/>
                      </a:endParaRPr>
                    </a:p>
                    <a:p>
                      <a:pPr marL="67310">
                        <a:lnSpc>
                          <a:spcPts val="115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Georgia"/>
                          <a:ea typeface="DejaVu Serif"/>
                          <a:cs typeface="DejaVu Serif"/>
                        </a:rPr>
                        <a:t>Exemplary</a:t>
                      </a:r>
                      <a:endParaRPr lang="en-US" sz="1600" dirty="0">
                        <a:latin typeface="DejaVu Serif"/>
                        <a:ea typeface="DejaVu Serif"/>
                        <a:cs typeface="DejaVu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67310">
                        <a:lnSpc>
                          <a:spcPts val="13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endParaRPr lang="en-US" sz="1600" b="1" dirty="0" smtClean="0">
                        <a:latin typeface="Georgia"/>
                        <a:ea typeface="DejaVu Serif"/>
                        <a:cs typeface="DejaVu Serif"/>
                      </a:endParaRPr>
                    </a:p>
                    <a:p>
                      <a:pPr marL="67310">
                        <a:lnSpc>
                          <a:spcPts val="13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Georgia"/>
                          <a:ea typeface="DejaVu Serif"/>
                          <a:cs typeface="DejaVu Serif"/>
                        </a:rPr>
                        <a:t>Student </a:t>
                      </a:r>
                      <a:r>
                        <a:rPr lang="en-US" sz="1600" b="1" dirty="0">
                          <a:latin typeface="Georgia"/>
                          <a:ea typeface="DejaVu Serif"/>
                          <a:cs typeface="DejaVu Serif"/>
                        </a:rPr>
                        <a:t>Score</a:t>
                      </a:r>
                      <a:endParaRPr lang="en-US" sz="1600" dirty="0">
                        <a:latin typeface="DejaVu Serif"/>
                        <a:ea typeface="DejaVu Serif"/>
                        <a:cs typeface="DejaVu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65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ts val="115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Georgia"/>
                          <a:ea typeface="DejaVu Serif"/>
                          <a:cs typeface="DejaVu Serif"/>
                        </a:rPr>
                        <a:t>4</a:t>
                      </a:r>
                      <a:endParaRPr lang="en-US" sz="1600" dirty="0">
                        <a:latin typeface="DejaVu Serif"/>
                        <a:ea typeface="DejaVu Serif"/>
                        <a:cs typeface="DejaVu Serif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 algn="ctr">
                        <a:lnSpc>
                          <a:spcPts val="115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DejaVu Serif"/>
                          <a:ea typeface="DejaVu Serif"/>
                          <a:cs typeface="DejaVu Serif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 algn="ctr">
                        <a:lnSpc>
                          <a:spcPts val="115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DejaVu Serif"/>
                          <a:ea typeface="DejaVu Serif"/>
                          <a:cs typeface="DejaVu Serif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0485" algn="ctr">
                        <a:lnSpc>
                          <a:spcPts val="115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DejaVu Serif"/>
                          <a:ea typeface="DejaVu Serif"/>
                          <a:cs typeface="DejaVu Serif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 algn="ctr">
                        <a:lnSpc>
                          <a:spcPts val="115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DejaVu Serif"/>
                          <a:ea typeface="DejaVu Serif"/>
                          <a:cs typeface="DejaVu Serif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58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DejaVu Serif"/>
                        <a:cs typeface="DejaVu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spcBef>
                          <a:spcPts val="46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DejaVu Serif"/>
                          <a:ea typeface="DejaVu Serif"/>
                          <a:cs typeface="DejaVu Serif"/>
                        </a:rPr>
                        <a:t>Descriptor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>
                        <a:spcBef>
                          <a:spcPts val="46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DejaVu Serif"/>
                          <a:ea typeface="DejaVu Serif"/>
                          <a:cs typeface="DejaVu Serif"/>
                        </a:rPr>
                        <a:t>Descriptor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>
                        <a:spcBef>
                          <a:spcPts val="465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DejaVu Serif"/>
                          <a:ea typeface="DejaVu Serif"/>
                          <a:cs typeface="DejaVu Serif"/>
                        </a:rPr>
                        <a:t>Descriptor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spcBef>
                          <a:spcPts val="465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DejaVu Serif"/>
                          <a:ea typeface="DejaVu Serif"/>
                          <a:cs typeface="DejaVu Serif"/>
                        </a:rPr>
                        <a:t>Descriptor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>
                        <a:spcBef>
                          <a:spcPts val="465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DejaVu Serif"/>
                          <a:ea typeface="DejaVu Serif"/>
                          <a:cs typeface="DejaVu Serif"/>
                        </a:rPr>
                        <a:t>Descriptor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6070" algn="r">
                        <a:spcBef>
                          <a:spcPts val="465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DejaVu Serif"/>
                        <a:ea typeface="DejaVu Serif"/>
                        <a:cs typeface="DejaVu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52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DejaVu Serif"/>
                        <a:cs typeface="DejaVu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DejaVu Serif"/>
                          <a:ea typeface="DejaVu Serif"/>
                          <a:cs typeface="DejaVu Serif"/>
                        </a:rPr>
                        <a:t>Descriptor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DejaVu Serif"/>
                          <a:ea typeface="DejaVu Serif"/>
                          <a:cs typeface="DejaVu Serif"/>
                        </a:rPr>
                        <a:t>Descriptor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DejaVu Serif"/>
                          <a:ea typeface="DejaVu Serif"/>
                          <a:cs typeface="DejaVu Serif"/>
                        </a:rPr>
                        <a:t>Descriptor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DejaVu Serif"/>
                          <a:ea typeface="DejaVu Serif"/>
                          <a:cs typeface="DejaVu Serif"/>
                        </a:rPr>
                        <a:t>Descriptor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DejaVu Serif"/>
                          <a:ea typeface="DejaVu Serif"/>
                          <a:cs typeface="DejaVu Serif"/>
                        </a:rPr>
                        <a:t>Descriptor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6070" algn="r">
                        <a:spcBef>
                          <a:spcPts val="415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DejaVu Serif"/>
                        <a:ea typeface="DejaVu Serif"/>
                        <a:cs typeface="DejaVu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90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DejaVu Serif"/>
                        <a:cs typeface="DejaVu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spcBef>
                          <a:spcPts val="39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DejaVu Serif"/>
                          <a:ea typeface="DejaVu Serif"/>
                          <a:cs typeface="DejaVu Serif"/>
                        </a:rPr>
                        <a:t>Descriptor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>
                        <a:spcBef>
                          <a:spcPts val="39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DejaVu Serif"/>
                          <a:ea typeface="DejaVu Serif"/>
                          <a:cs typeface="DejaVu Serif"/>
                        </a:rPr>
                        <a:t>Descriptor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>
                        <a:spcBef>
                          <a:spcPts val="39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DejaVu Serif"/>
                          <a:ea typeface="DejaVu Serif"/>
                          <a:cs typeface="DejaVu Serif"/>
                        </a:rPr>
                        <a:t>Descriptor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spcBef>
                          <a:spcPts val="39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DejaVu Serif"/>
                          <a:ea typeface="DejaVu Serif"/>
                          <a:cs typeface="DejaVu Serif"/>
                        </a:rPr>
                        <a:t>Descriptor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>
                        <a:spcBef>
                          <a:spcPts val="39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DejaVu Serif"/>
                          <a:ea typeface="DejaVu Serif"/>
                          <a:cs typeface="DejaVu Serif"/>
                        </a:rPr>
                        <a:t>Descriptor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6070" algn="r">
                        <a:spcBef>
                          <a:spcPts val="39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DejaVu Serif"/>
                        <a:ea typeface="DejaVu Serif"/>
                        <a:cs typeface="DejaVu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65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600">
                        <a:latin typeface="Times New Roman"/>
                        <a:ea typeface="DejaVu Serif"/>
                        <a:cs typeface="DejaVu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116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DejaVu Serif"/>
                          <a:ea typeface="DejaVu Serif"/>
                          <a:cs typeface="DejaVu Serif"/>
                        </a:rPr>
                        <a:t>Descriptor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16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DejaVu Serif"/>
                          <a:ea typeface="DejaVu Serif"/>
                          <a:cs typeface="DejaVu Serif"/>
                        </a:rPr>
                        <a:t>Descriptor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16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DejaVu Serif"/>
                          <a:ea typeface="DejaVu Serif"/>
                          <a:cs typeface="DejaVu Serif"/>
                        </a:rPr>
                        <a:t>Descriptor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ts val="116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DejaVu Serif"/>
                          <a:ea typeface="DejaVu Serif"/>
                          <a:cs typeface="DejaVu Serif"/>
                        </a:rPr>
                        <a:t>Descriptor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16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DejaVu Serif"/>
                          <a:ea typeface="DejaVu Serif"/>
                          <a:cs typeface="DejaVu Serif"/>
                        </a:rPr>
                        <a:t>Descriptor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6070" algn="r">
                        <a:lnSpc>
                          <a:spcPts val="116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DejaVu Serif"/>
                        <a:ea typeface="DejaVu Serif"/>
                        <a:cs typeface="DejaVu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50895">
                <a:tc gridSpan="6">
                  <a:txBody>
                    <a:bodyPr/>
                    <a:lstStyle/>
                    <a:p>
                      <a:pPr marL="69850">
                        <a:spcBef>
                          <a:spcPts val="71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Georgia"/>
                          <a:ea typeface="DejaVu Serif"/>
                          <a:cs typeface="DejaVu Serif"/>
                        </a:rPr>
                        <a:t>                                                                                                                                                                   Average </a:t>
                      </a:r>
                      <a:endParaRPr lang="en-US" sz="1600" dirty="0">
                        <a:latin typeface="DejaVu Serif"/>
                        <a:ea typeface="DejaVu Serif"/>
                        <a:cs typeface="DejaVu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310"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DejaVu Serif"/>
                          <a:ea typeface="DejaVu Serif"/>
                          <a:cs typeface="DejaVu Serif"/>
                        </a:rPr>
                        <a:t> 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0867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509" y="169816"/>
            <a:ext cx="11586754" cy="6387737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STUDENT ACHIEVEMENT</a:t>
            </a:r>
          </a:p>
          <a:p>
            <a:pPr>
              <a:lnSpc>
                <a:spcPct val="200000"/>
              </a:lnSpc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1.Students are members of the ISTE student chapter.</a:t>
            </a:r>
          </a:p>
          <a:p>
            <a:pPr>
              <a:lnSpc>
                <a:spcPct val="200000"/>
              </a:lnSpc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2. Topper students in Board examinations year wise.</a:t>
            </a:r>
          </a:p>
          <a:p>
            <a:pPr>
              <a:lnSpc>
                <a:spcPct val="200000"/>
              </a:lnSpc>
              <a:buNone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  <a:buNone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  <a:buNone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3. students have participated in Quiz competition held in BITM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Engg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and got the second prize.</a:t>
            </a:r>
          </a:p>
          <a:p>
            <a:pPr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7</a:t>
            </a:fld>
            <a:endParaRPr lang="en-IN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34720" y="2403565"/>
          <a:ext cx="6876869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389"/>
                <a:gridCol w="1188720"/>
                <a:gridCol w="1489165"/>
                <a:gridCol w="1854926"/>
                <a:gridCol w="1593669"/>
              </a:tblGrid>
              <a:tr h="391885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Sl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No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YEAR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REG NO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NAME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% OF MARKS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2020-21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316CE20049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SPOORT K M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89.55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2021-22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316CE21009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KIRAN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76.54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2022-23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316CE22045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R NAYANA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89.77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PATHWAY RUBRICS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952595" y="1277336"/>
          <a:ext cx="8286810" cy="5278415"/>
        </p:xfrm>
        <a:graphic>
          <a:graphicData uri="http://schemas.openxmlformats.org/drawingml/2006/table">
            <a:tbl>
              <a:tblPr/>
              <a:tblGrid>
                <a:gridCol w="11875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98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78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356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35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2191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6251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45335">
                <a:tc>
                  <a:txBody>
                    <a:bodyPr/>
                    <a:lstStyle/>
                    <a:p>
                      <a:pPr marL="179705" marR="74930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en-US" sz="1050" b="0" spc="-1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Evaluation Parameters</a:t>
                      </a: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1915" algn="ctr">
                        <a:spcBef>
                          <a:spcPts val="705"/>
                        </a:spcBef>
                        <a:spcAft>
                          <a:spcPts val="0"/>
                        </a:spcAft>
                      </a:pPr>
                      <a:r>
                        <a:rPr lang="en-US" sz="1050" b="0" spc="-5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5</a:t>
                      </a: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00660" algn="ctr">
                        <a:spcBef>
                          <a:spcPts val="705"/>
                        </a:spcBef>
                        <a:spcAft>
                          <a:spcPts val="0"/>
                        </a:spcAft>
                      </a:pPr>
                      <a:r>
                        <a:rPr lang="en-US" sz="1050" b="0" spc="-5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4</a:t>
                      </a: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96850" algn="ctr">
                        <a:spcBef>
                          <a:spcPts val="705"/>
                        </a:spcBef>
                        <a:spcAft>
                          <a:spcPts val="0"/>
                        </a:spcAft>
                      </a:pPr>
                      <a:r>
                        <a:rPr lang="en-US" sz="1050" b="0" spc="-5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3</a:t>
                      </a: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96850" algn="ctr">
                        <a:spcBef>
                          <a:spcPts val="705"/>
                        </a:spcBef>
                        <a:spcAft>
                          <a:spcPts val="0"/>
                        </a:spcAft>
                      </a:pPr>
                      <a:r>
                        <a:rPr lang="en-US" sz="1050" b="0" spc="-5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2</a:t>
                      </a: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415" algn="ctr">
                        <a:spcBef>
                          <a:spcPts val="705"/>
                        </a:spcBef>
                        <a:spcAft>
                          <a:spcPts val="0"/>
                        </a:spcAft>
                      </a:pPr>
                      <a:r>
                        <a:rPr lang="en-US" sz="1050" b="0" spc="-5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1</a:t>
                      </a: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419735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en-US" sz="1050" b="0" spc="-1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Student Score</a:t>
                      </a: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6953">
                <a:tc>
                  <a:txBody>
                    <a:bodyPr/>
                    <a:lstStyle/>
                    <a:p>
                      <a:pPr marL="179705" marR="74930">
                        <a:lnSpc>
                          <a:spcPct val="108000"/>
                        </a:lnSpc>
                        <a:spcBef>
                          <a:spcPts val="390"/>
                        </a:spcBef>
                        <a:spcAft>
                          <a:spcPts val="0"/>
                        </a:spcAft>
                      </a:pPr>
                      <a:r>
                        <a:rPr lang="en-US" sz="1050" b="0" spc="-1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Identification </a:t>
                      </a:r>
                      <a:r>
                        <a:rPr lang="en-US" sz="1050" b="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of the main issues / </a:t>
                      </a:r>
                      <a:r>
                        <a:rPr lang="en-US" sz="1050" b="0" spc="-1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problem</a:t>
                      </a: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1915" marR="74295">
                        <a:lnSpc>
                          <a:spcPct val="107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Identifies and understands all the main issues in the problem </a:t>
                      </a:r>
                      <a:r>
                        <a:rPr lang="en-US" sz="1050" b="0" spc="-1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statement</a:t>
                      </a: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5890" marR="119380">
                        <a:lnSpc>
                          <a:spcPct val="107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</a:pPr>
                      <a:r>
                        <a:rPr lang="en-US" sz="1050" b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Identifies and understands most of the main issues in the problem </a:t>
                      </a:r>
                      <a:r>
                        <a:rPr lang="en-US" sz="1050" b="0" spc="-1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statement</a:t>
                      </a:r>
                      <a:endParaRPr lang="en-US" sz="1050" b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" marR="12065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en-US" sz="1050" b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Identifies and understands some of the issues in the problem statement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6205" marR="73025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</a:pPr>
                      <a:r>
                        <a:rPr lang="en-US" sz="1050" b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Identifies and understands a few of the issues in the problem statement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" marR="62865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en-US" sz="1050" b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Identifies limited </a:t>
                      </a:r>
                      <a:r>
                        <a:rPr lang="en-US" sz="1050" b="0" spc="-1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issues </a:t>
                      </a:r>
                      <a:r>
                        <a:rPr lang="en-US" sz="1050" b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in the problem </a:t>
                      </a:r>
                      <a:r>
                        <a:rPr lang="en-US" sz="1050" b="0" spc="-1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statement</a:t>
                      </a:r>
                      <a:endParaRPr lang="en-US" sz="1050" b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  <a:p>
                      <a:pPr marR="386080" algn="r">
                        <a:spcAft>
                          <a:spcPts val="0"/>
                        </a:spcAft>
                      </a:pP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1562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  <a:p>
                      <a:pPr marL="179705" marR="74930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en-US" sz="1050" b="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Analysis of the </a:t>
                      </a:r>
                      <a:r>
                        <a:rPr lang="en-US" sz="1050" b="0" spc="-1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issues</a:t>
                      </a: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1915" marR="25019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b="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Insightful and </a:t>
                      </a:r>
                      <a:r>
                        <a:rPr lang="en-US" sz="1050" b="0" spc="-1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thorough </a:t>
                      </a:r>
                      <a:r>
                        <a:rPr lang="en-US" sz="1050" b="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analysis of all the issues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5890" marR="119380">
                        <a:lnSpc>
                          <a:spcPct val="10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</a:pPr>
                      <a:r>
                        <a:rPr lang="en-US" sz="1050" b="0" spc="-1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Thorough </a:t>
                      </a:r>
                      <a:r>
                        <a:rPr lang="en-US" sz="1050" b="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analysis of most of the issues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" marR="1098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b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Superficial analysis of some of the issues in the problem statement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6205" marR="120650">
                        <a:lnSpc>
                          <a:spcPct val="107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</a:pPr>
                      <a:r>
                        <a:rPr lang="en-US" sz="1050" b="0" spc="-1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Incomplete </a:t>
                      </a:r>
                      <a:r>
                        <a:rPr lang="en-US" sz="1050" b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analysis of the </a:t>
                      </a:r>
                      <a:r>
                        <a:rPr lang="en-US" sz="1050" b="0" spc="-1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issues</a:t>
                      </a:r>
                      <a:endParaRPr lang="en-US" sz="1050" b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endParaRPr lang="en-US" sz="1050" b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  <a:p>
                      <a:pPr marL="68580" marR="93980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en-US" sz="1050" b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No analysis of the issue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805"/>
                        </a:spcBef>
                        <a:spcAft>
                          <a:spcPts val="0"/>
                        </a:spcAft>
                      </a:pP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54507">
                <a:tc>
                  <a:txBody>
                    <a:bodyPr/>
                    <a:lstStyle/>
                    <a:p>
                      <a:pPr marL="179705" marR="70485">
                        <a:lnSpc>
                          <a:spcPct val="107000"/>
                        </a:lnSpc>
                        <a:spcBef>
                          <a:spcPts val="695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Comments on </a:t>
                      </a:r>
                      <a:r>
                        <a:rPr lang="en-US" sz="1050" b="0" spc="-1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effective </a:t>
                      </a:r>
                      <a:r>
                        <a:rPr lang="en-US" sz="1050" b="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solutions / strategies(The solution may be in the </a:t>
                      </a:r>
                      <a:r>
                        <a:rPr lang="en-US" sz="1050" b="0" spc="-1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problem statement </a:t>
                      </a:r>
                      <a:r>
                        <a:rPr lang="en-US" sz="1050" b="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already or proposed by </a:t>
                      </a:r>
                      <a:r>
                        <a:rPr lang="en-US" sz="1050" b="0" spc="-2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you)</a:t>
                      </a: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1915" marR="7429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b="0" spc="-2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Well </a:t>
                      </a:r>
                      <a:r>
                        <a:rPr lang="en-US" sz="1050" b="0" spc="-1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documented, </a:t>
                      </a:r>
                      <a:r>
                        <a:rPr lang="en-US" sz="1050" b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reasoned and </a:t>
                      </a:r>
                      <a:r>
                        <a:rPr lang="en-US" sz="1050" b="0" spc="-1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pedagogically appropriate </a:t>
                      </a:r>
                      <a:r>
                        <a:rPr lang="en-US" sz="1050" b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comments on solutions, or proposals for solutions, to all issues in the </a:t>
                      </a:r>
                      <a:r>
                        <a:rPr lang="en-US" sz="1050" b="0" spc="-1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problem statement</a:t>
                      </a:r>
                      <a:endParaRPr lang="en-US" sz="1050" b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  <a:p>
                      <a:pPr marL="135890" marR="5778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b="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Appropriate, well thought out comments about solutions, or proposals for solutions, to most of the issues in the problem statement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  <a:p>
                      <a:pPr marL="68580">
                        <a:lnSpc>
                          <a:spcPct val="107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Superficial and / or </a:t>
                      </a:r>
                      <a:r>
                        <a:rPr lang="en-US" sz="1050" b="0" spc="-1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inappropriate </a:t>
                      </a:r>
                      <a:r>
                        <a:rPr lang="en-US" sz="1050" b="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solutions to some of the issues in the problem statement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  <a:p>
                      <a:pPr marL="116205" marR="7302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b="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Little and/or </a:t>
                      </a:r>
                      <a:r>
                        <a:rPr lang="en-US" sz="1050" b="0" spc="-1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inappropriate </a:t>
                      </a:r>
                      <a:r>
                        <a:rPr lang="en-US" sz="1050" b="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solutions to all of the issues in the </a:t>
                      </a:r>
                      <a:r>
                        <a:rPr lang="en-US" sz="1050" b="0" spc="-1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problem statement</a:t>
                      </a: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  <a:p>
                      <a:pPr marL="68580" marR="628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b="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No action to all issues in the </a:t>
                      </a:r>
                      <a:r>
                        <a:rPr lang="en-US" sz="1050" b="0" spc="-1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problem statement</a:t>
                      </a: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21473">
                <a:tc>
                  <a:txBody>
                    <a:bodyPr/>
                    <a:lstStyle/>
                    <a:p>
                      <a:pPr marL="179705">
                        <a:lnSpc>
                          <a:spcPct val="107000"/>
                        </a:lnSpc>
                        <a:spcBef>
                          <a:spcPts val="995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Links to course learning and </a:t>
                      </a:r>
                      <a:r>
                        <a:rPr lang="en-US" sz="1050" b="0" spc="-1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additional research</a:t>
                      </a: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1915" marR="4000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b="0" spc="-1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Excellent </a:t>
                      </a:r>
                      <a:r>
                        <a:rPr lang="en-US" sz="1050" b="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research into the issues with </a:t>
                      </a:r>
                      <a:r>
                        <a:rPr lang="en-US" sz="1050" b="0" spc="-1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clearly documented</a:t>
                      </a: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  <a:p>
                      <a:pPr marL="81915">
                        <a:lnSpc>
                          <a:spcPts val="1285"/>
                        </a:lnSpc>
                        <a:spcAft>
                          <a:spcPts val="0"/>
                        </a:spcAft>
                      </a:pPr>
                      <a:r>
                        <a:rPr lang="en-US" sz="1050" b="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Links to </a:t>
                      </a:r>
                      <a:r>
                        <a:rPr lang="en-US" sz="1050" b="0" spc="-1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course</a:t>
                      </a: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  <a:p>
                      <a:pPr marL="81915" marR="267335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en-US" sz="1050" b="0" dirty="0" err="1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learnings</a:t>
                      </a:r>
                      <a:r>
                        <a:rPr lang="en-US" sz="1050" b="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 and </a:t>
                      </a:r>
                      <a:r>
                        <a:rPr lang="en-US" sz="1050" b="0" spc="-1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beyond.</a:t>
                      </a: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5890" marR="57785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Good research and documented links to the materials read during the </a:t>
                      </a:r>
                      <a:r>
                        <a:rPr lang="en-US" sz="1050" b="0" spc="-1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course</a:t>
                      </a: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8580" marR="167005">
                        <a:lnSpc>
                          <a:spcPct val="107000"/>
                        </a:lnSpc>
                        <a:spcBef>
                          <a:spcPts val="995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Limited research and documented links to any </a:t>
                      </a:r>
                      <a:r>
                        <a:rPr lang="en-US" sz="1050" b="0" spc="-1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readings</a:t>
                      </a: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  <a:p>
                      <a:pPr marL="116205" marR="1206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b="0" spc="-1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Incomplete </a:t>
                      </a:r>
                      <a:r>
                        <a:rPr lang="en-US" sz="1050" b="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research and links to any reading.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  <a:p>
                      <a:pPr marL="68580" marR="6286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50" b="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No research or links to any </a:t>
                      </a:r>
                      <a:r>
                        <a:rPr lang="en-US" sz="1050" b="0" spc="-1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reading</a:t>
                      </a: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2231">
                <a:tc gridSpan="6">
                  <a:txBody>
                    <a:bodyPr/>
                    <a:lstStyle/>
                    <a:p>
                      <a:pPr marL="67945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latin typeface="Times New Roman" pitchFamily="18" charset="0"/>
                          <a:ea typeface="Caladea"/>
                          <a:cs typeface="Times New Roman" pitchFamily="18" charset="0"/>
                        </a:rPr>
                        <a:t>                                                                                                                                                                                             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25145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endParaRPr lang="en-US" sz="1050" b="0" dirty="0">
                        <a:latin typeface="Times New Roman" pitchFamily="18" charset="0"/>
                        <a:ea typeface="Caladea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33225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27384"/>
            <a:ext cx="9144000" cy="1152128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 Light" pitchFamily="34" charset="0"/>
                <a:cs typeface="Calibri Light" pitchFamily="34" charset="0"/>
              </a:rPr>
              <a:t>CIE REPORT FORMAT</a:t>
            </a:r>
          </a:p>
        </p:txBody>
      </p:sp>
      <p:pic>
        <p:nvPicPr>
          <p:cNvPr id="4098" name="Picture 2" descr="C:\Users\Acer\Desktop\CamScanner 02-13-2024 20.07.57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137" y="1136469"/>
            <a:ext cx="11155679" cy="57215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7921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9166" y="156754"/>
            <a:ext cx="9178834" cy="809896"/>
          </a:xfrm>
          <a:solidFill>
            <a:schemeClr val="accent4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Calibri Light" pitchFamily="34" charset="0"/>
                <a:cs typeface="Calibri Light" pitchFamily="34" charset="0"/>
              </a:rPr>
              <a:t>Remedial class format</a:t>
            </a:r>
            <a:endParaRPr lang="en-US" b="1" dirty="0">
              <a:solidFill>
                <a:srgbClr val="FFFF00"/>
              </a:solidFill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1026" name="Picture 2" descr="C:\Users\Acer\Desktop\CamScanner 02-13-2024 20.07.57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194" y="1227909"/>
            <a:ext cx="11469189" cy="5460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6416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27384"/>
            <a:ext cx="9144000" cy="1152128"/>
          </a:xfrm>
          <a:solidFill>
            <a:schemeClr val="accent4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 Light" pitchFamily="34" charset="0"/>
                <a:cs typeface="Calibri Light" pitchFamily="34" charset="0"/>
              </a:rPr>
              <a:t>COURSE PLAN FORMAT</a:t>
            </a:r>
          </a:p>
        </p:txBody>
      </p:sp>
      <p:pic>
        <p:nvPicPr>
          <p:cNvPr id="2050" name="Picture 2" descr="C:\Users\Acer\Desktop\CamScanner 02-13-2024 20.07.57_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949" y="1149531"/>
            <a:ext cx="11403874" cy="5708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2612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9497" y="156755"/>
            <a:ext cx="9144000" cy="628355"/>
          </a:xfrm>
          <a:solidFill>
            <a:schemeClr val="accent4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Calibri Light" pitchFamily="34" charset="0"/>
                <a:cs typeface="Calibri Light" pitchFamily="34" charset="0"/>
              </a:rPr>
              <a:t>CIE QUESTION PAPER FORMAT</a:t>
            </a:r>
            <a:endParaRPr lang="en-US" sz="4000" b="1" dirty="0">
              <a:solidFill>
                <a:srgbClr val="FFFF00"/>
              </a:solidFill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3074" name="Picture 2" descr="C:\Users\Acer\Desktop\CamScanner 02-13-2024 20.07.57_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" y="822960"/>
            <a:ext cx="11038113" cy="5786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9447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28360" y="2063931"/>
            <a:ext cx="430534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</a:rPr>
              <a:t>Thank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05ACBAD-3401-5177-FFD3-48EE7FD64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75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61475" y="2101381"/>
            <a:ext cx="2469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</a:rPr>
              <a:t>Criteria-1</a:t>
            </a:r>
          </a:p>
        </p:txBody>
      </p:sp>
      <p:sp>
        <p:nvSpPr>
          <p:cNvPr id="3" name="Rectangle 2"/>
          <p:cNvSpPr/>
          <p:nvPr/>
        </p:nvSpPr>
        <p:spPr>
          <a:xfrm>
            <a:off x="3367465" y="2827395"/>
            <a:ext cx="5457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</a:rPr>
              <a:t>Vision, Mission and PEOs</a:t>
            </a:r>
            <a:endParaRPr lang="en-IN" sz="3600" dirty="0">
              <a:solidFill>
                <a:srgbClr val="0070C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6F606CF-C22A-1EAA-B000-96BBF8B56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8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193" y="0"/>
            <a:ext cx="11782697" cy="6635931"/>
          </a:xfrm>
        </p:spPr>
        <p:txBody>
          <a:bodyPr/>
          <a:lstStyle/>
          <a:p>
            <a:pPr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VISION OF THE T M A E S INSTITTION :</a:t>
            </a:r>
          </a:p>
          <a:p>
            <a:pPr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Empowering youth by imparting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quality technical education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and strive to prepare students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with excellent skills.”</a:t>
            </a:r>
          </a:p>
          <a:p>
            <a:pPr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MISSION OF THE T M A E S INSTITTION :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To offer value added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quality technical education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excellent academic training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to our students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To provide state of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art infrastructure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with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latest facilities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To strengthen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industry institute interaction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VISION OF THE CIVIL ENGG DEPARTEMENT :</a:t>
            </a:r>
          </a:p>
          <a:p>
            <a:pPr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To crate competent civil engineers with social and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loral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values to work successfully in the field of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design, estimation and construction”.</a:t>
            </a:r>
          </a:p>
          <a:p>
            <a:pPr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MISSION OF THE CIVIL ENGG DEPARTEMENT :</a:t>
            </a:r>
          </a:p>
          <a:p>
            <a:pPr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1 :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To impart quality technical education focusing on transfer of knowledge and skills development for the benefit of the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profession and the society.</a:t>
            </a:r>
          </a:p>
          <a:p>
            <a:pPr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 : To nature talent in students to enable them to be leaders in their chosen profession while maintaining the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highest level of ethics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3 : to promote of the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spirit of enquiry, innovation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life skill and to encourage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entrepreneurship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88DA5-F9C3-47FB-884C-70A6B9E18371}" type="slidenum">
              <a:rPr lang="en-IN" smtClean="0"/>
              <a:pPr/>
              <a:t>9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1549</TotalTime>
  <Words>5102</Words>
  <Application>Microsoft Office PowerPoint</Application>
  <PresentationFormat>Custom</PresentationFormat>
  <Paragraphs>1652</Paragraphs>
  <Slides>75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Office Theme</vt:lpstr>
      <vt:lpstr>     T M A E S POLYTECHNIC(AIDED)-HOSPET Recognized by DTE and  Approved by AICTE  Ballari Road, Hosapete – 583 201, Tel: 08394 266211,  Web Site: https://tmaespolytechichpt.com</vt:lpstr>
      <vt:lpstr>Slide 2</vt:lpstr>
      <vt:lpstr>PROGRAM AT A GLANCE 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The gaps are to be identified  </vt:lpstr>
      <vt:lpstr> Teaching and Learning </vt:lpstr>
      <vt:lpstr>Slide 16</vt:lpstr>
      <vt:lpstr>Program Specific Outcomes [PSOs]</vt:lpstr>
      <vt:lpstr>Slide 18</vt:lpstr>
      <vt:lpstr>Slide 19</vt:lpstr>
      <vt:lpstr>Slide 20</vt:lpstr>
      <vt:lpstr>Attainment of POs through Direct Assessment tools</vt:lpstr>
      <vt:lpstr>Slide 22</vt:lpstr>
      <vt:lpstr>Slide 23</vt:lpstr>
      <vt:lpstr>Slide 24</vt:lpstr>
      <vt:lpstr>Details of sanctioned intake and total no. of students admitted 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Faculty Qualification</vt:lpstr>
      <vt:lpstr>Faculty Retention</vt:lpstr>
      <vt:lpstr>THIRD PARTY QUALITY AUDIT REPORT</vt:lpstr>
      <vt:lpstr>FACULTY ATTENDING WORKSHOPS IN OTHER POLYTECHNICS :</vt:lpstr>
      <vt:lpstr>FACULTY APPRAISAL FORM</vt:lpstr>
      <vt:lpstr>Slide 41</vt:lpstr>
      <vt:lpstr> </vt:lpstr>
      <vt:lpstr>Slide 43</vt:lpstr>
      <vt:lpstr>Availability of adequate, well-equipped classrooms </vt:lpstr>
      <vt:lpstr>COMPRESSIVE TESTING MACHINE</vt:lpstr>
      <vt:lpstr>Slide 46</vt:lpstr>
      <vt:lpstr>Slide 47</vt:lpstr>
      <vt:lpstr>Slide 48</vt:lpstr>
      <vt:lpstr>Mentorship dairy </vt:lpstr>
      <vt:lpstr>LECTURING, SEMINARS AND PRESENTATION DONE BY RESOURCE PERSON</vt:lpstr>
      <vt:lpstr>Slide 51</vt:lpstr>
      <vt:lpstr>Slide 52</vt:lpstr>
      <vt:lpstr>Slide 53</vt:lpstr>
      <vt:lpstr>ASHOK K 316CE03001 AE , PASSED YEAR2006 </vt:lpstr>
      <vt:lpstr>Slide 55</vt:lpstr>
      <vt:lpstr>Slide 56</vt:lpstr>
      <vt:lpstr>What is OBE</vt:lpstr>
      <vt:lpstr>Slide 58</vt:lpstr>
      <vt:lpstr>PROCESS FOR DEFINING VISION &amp; MISSION</vt:lpstr>
      <vt:lpstr>PROCESS FOR DEFINING PEO’s</vt:lpstr>
      <vt:lpstr>PROCESS FOR DEFINING PSO’s</vt:lpstr>
      <vt:lpstr>Slide 62</vt:lpstr>
      <vt:lpstr>Slide 63</vt:lpstr>
      <vt:lpstr>PO/PSO’s ATTAINMENT</vt:lpstr>
      <vt:lpstr>Slide 65</vt:lpstr>
      <vt:lpstr>Slide 66</vt:lpstr>
      <vt:lpstr>MAPPING STRENGTH CO’ WITH PO’S AND PSO’S FOR ONE SAMPLE SUBJECT, ENGG MECH AND STRENGTH OF MATERIALS</vt:lpstr>
      <vt:lpstr>Slide 68</vt:lpstr>
      <vt:lpstr>RUBRICS FOR THEORY SUBJECTS</vt:lpstr>
      <vt:lpstr>PATHWAY RUBRICS</vt:lpstr>
      <vt:lpstr>CIE REPORT FORMAT</vt:lpstr>
      <vt:lpstr>Remedial class format</vt:lpstr>
      <vt:lpstr>COURSE PLAN FORMAT</vt:lpstr>
      <vt:lpstr>CIE QUESTION PAPER FORMAT</vt:lpstr>
      <vt:lpstr>Slide 75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Government Polytechnic, Ballari </dc:title>
  <dc:creator>GPT</dc:creator>
  <cp:lastModifiedBy>WINDOWS 7</cp:lastModifiedBy>
  <cp:revision>284</cp:revision>
  <dcterms:created xsi:type="dcterms:W3CDTF">2023-10-31T20:59:06Z</dcterms:created>
  <dcterms:modified xsi:type="dcterms:W3CDTF">2024-02-14T07:04:46Z</dcterms:modified>
</cp:coreProperties>
</file>