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ink/ink1.xml" ContentType="application/inkml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6"/>
  </p:notesMasterIdLst>
  <p:handoutMasterIdLst>
    <p:handoutMasterId r:id="rId77"/>
  </p:handoutMasterIdLst>
  <p:sldIdLst>
    <p:sldId id="256" r:id="rId2"/>
    <p:sldId id="261" r:id="rId3"/>
    <p:sldId id="258" r:id="rId4"/>
    <p:sldId id="262" r:id="rId5"/>
    <p:sldId id="259" r:id="rId6"/>
    <p:sldId id="328" r:id="rId7"/>
    <p:sldId id="265" r:id="rId8"/>
    <p:sldId id="266" r:id="rId9"/>
    <p:sldId id="267" r:id="rId10"/>
    <p:sldId id="268" r:id="rId11"/>
    <p:sldId id="270" r:id="rId12"/>
    <p:sldId id="271" r:id="rId13"/>
    <p:sldId id="377" r:id="rId14"/>
    <p:sldId id="292" r:id="rId15"/>
    <p:sldId id="276" r:id="rId16"/>
    <p:sldId id="277" r:id="rId17"/>
    <p:sldId id="278" r:id="rId18"/>
    <p:sldId id="279" r:id="rId19"/>
    <p:sldId id="280" r:id="rId20"/>
    <p:sldId id="378" r:id="rId21"/>
    <p:sldId id="371" r:id="rId22"/>
    <p:sldId id="282" r:id="rId23"/>
    <p:sldId id="372" r:id="rId24"/>
    <p:sldId id="283" r:id="rId25"/>
    <p:sldId id="284" r:id="rId26"/>
    <p:sldId id="285" r:id="rId27"/>
    <p:sldId id="289" r:id="rId28"/>
    <p:sldId id="286" r:id="rId29"/>
    <p:sldId id="290" r:id="rId30"/>
    <p:sldId id="291" r:id="rId31"/>
    <p:sldId id="287" r:id="rId32"/>
    <p:sldId id="288" r:id="rId33"/>
    <p:sldId id="297" r:id="rId34"/>
    <p:sldId id="294" r:id="rId35"/>
    <p:sldId id="295" r:id="rId36"/>
    <p:sldId id="296" r:id="rId37"/>
    <p:sldId id="298" r:id="rId38"/>
    <p:sldId id="299" r:id="rId39"/>
    <p:sldId id="337" r:id="rId40"/>
    <p:sldId id="374" r:id="rId41"/>
    <p:sldId id="257" r:id="rId42"/>
    <p:sldId id="302" r:id="rId43"/>
    <p:sldId id="300" r:id="rId44"/>
    <p:sldId id="301" r:id="rId45"/>
    <p:sldId id="303" r:id="rId46"/>
    <p:sldId id="308" r:id="rId47"/>
    <p:sldId id="310" r:id="rId48"/>
    <p:sldId id="306" r:id="rId49"/>
    <p:sldId id="381" r:id="rId50"/>
    <p:sldId id="382" r:id="rId51"/>
    <p:sldId id="311" r:id="rId52"/>
    <p:sldId id="383" r:id="rId53"/>
    <p:sldId id="338" r:id="rId54"/>
    <p:sldId id="307" r:id="rId55"/>
    <p:sldId id="312" r:id="rId56"/>
    <p:sldId id="313" r:id="rId57"/>
    <p:sldId id="315" r:id="rId58"/>
    <p:sldId id="347" r:id="rId59"/>
    <p:sldId id="348" r:id="rId60"/>
    <p:sldId id="350" r:id="rId61"/>
    <p:sldId id="351" r:id="rId62"/>
    <p:sldId id="349" r:id="rId63"/>
    <p:sldId id="353" r:id="rId64"/>
    <p:sldId id="356" r:id="rId65"/>
    <p:sldId id="368" r:id="rId66"/>
    <p:sldId id="369" r:id="rId67"/>
    <p:sldId id="320" r:id="rId68"/>
    <p:sldId id="363" r:id="rId69"/>
    <p:sldId id="364" r:id="rId70"/>
    <p:sldId id="321" r:id="rId71"/>
    <p:sldId id="324" r:id="rId72"/>
    <p:sldId id="376" r:id="rId73"/>
    <p:sldId id="384" r:id="rId74"/>
    <p:sldId id="335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74910" autoAdjust="0"/>
  </p:normalViewPr>
  <p:slideViewPr>
    <p:cSldViewPr>
      <p:cViewPr varScale="1">
        <p:scale>
          <a:sx n="73" d="100"/>
          <a:sy n="73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CL\Desktop\ROUGH%20SHEE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view3D>
      <c:rotX val="30"/>
      <c:perspective val="30"/>
    </c:view3D>
    <c:plotArea>
      <c:layout>
        <c:manualLayout>
          <c:layoutTarget val="inner"/>
          <c:xMode val="edge"/>
          <c:yMode val="edge"/>
          <c:x val="8.7500000000000064E-2"/>
          <c:y val="0.50285177894429867"/>
          <c:w val="0.81388888888889765"/>
          <c:h val="0.40968431029455926"/>
        </c:manualLayout>
      </c:layout>
      <c:pie3D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% of Total Credits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Sheet1!$B$2:$B$7</c:f>
              <c:strCache>
                <c:ptCount val="6"/>
                <c:pt idx="0">
                  <c:v>General Studies</c:v>
                </c:pt>
                <c:pt idx="1">
                  <c:v>Applied Science Courses</c:v>
                </c:pt>
                <c:pt idx="2">
                  <c:v>Audit Courses</c:v>
                </c:pt>
                <c:pt idx="3">
                  <c:v>Basic Engg &amp; Technology Courses</c:v>
                </c:pt>
                <c:pt idx="4">
                  <c:v>Departmental Core Courses</c:v>
                </c:pt>
                <c:pt idx="5">
                  <c:v>Project / Internship Courses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3.1</c:v>
                </c:pt>
                <c:pt idx="1">
                  <c:v>6.1</c:v>
                </c:pt>
                <c:pt idx="2">
                  <c:v>4.5</c:v>
                </c:pt>
                <c:pt idx="3">
                  <c:v>6.1</c:v>
                </c:pt>
                <c:pt idx="4">
                  <c:v>68.2</c:v>
                </c:pt>
                <c:pt idx="5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03-420B-AD6F-AE645B6D365F}"/>
            </c:ext>
          </c:extLst>
        </c:ser>
        <c:dLbls>
          <c:showPercent val="1"/>
        </c:dLbls>
      </c:pie3DChart>
    </c:plotArea>
    <c:legend>
      <c:legendPos val="t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Sheet1!$K$9</c:f>
              <c:strCache>
                <c:ptCount val="1"/>
                <c:pt idx="0">
                  <c:v>FQ = 2 x [(10X + 7Y) / F )]</c:v>
                </c:pt>
              </c:strCache>
            </c:strRef>
          </c:tx>
          <c:cat>
            <c:strRef>
              <c:f>Sheet1!$J$10:$J$12</c:f>
              <c:strCache>
                <c:ptCount val="3"/>
                <c:pt idx="0">
                  <c:v>2023-24</c:v>
                </c:pt>
                <c:pt idx="1">
                  <c:v>2022-23</c:v>
                </c:pt>
                <c:pt idx="2">
                  <c:v>2021-22</c:v>
                </c:pt>
              </c:strCache>
            </c:strRef>
          </c:cat>
          <c:val>
            <c:numRef>
              <c:f>Sheet1!$K$10:$K$12</c:f>
              <c:numCache>
                <c:formatCode>General</c:formatCode>
                <c:ptCount val="3"/>
                <c:pt idx="0">
                  <c:v>20.75</c:v>
                </c:pt>
                <c:pt idx="1">
                  <c:v>23.25</c:v>
                </c:pt>
                <c:pt idx="2">
                  <c:v>23.25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AF-442A-969A-F67CA62D0FAF}"/>
            </c:ext>
          </c:extLst>
        </c:ser>
        <c:axId val="120631680"/>
        <c:axId val="120633216"/>
      </c:barChart>
      <c:catAx>
        <c:axId val="120631680"/>
        <c:scaling>
          <c:orientation val="minMax"/>
        </c:scaling>
        <c:axPos val="b"/>
        <c:numFmt formatCode="General" sourceLinked="0"/>
        <c:tickLblPos val="nextTo"/>
        <c:crossAx val="120633216"/>
        <c:crosses val="autoZero"/>
        <c:auto val="1"/>
        <c:lblAlgn val="ctr"/>
        <c:lblOffset val="100"/>
      </c:catAx>
      <c:valAx>
        <c:axId val="120633216"/>
        <c:scaling>
          <c:orientation val="minMax"/>
        </c:scaling>
        <c:axPos val="l"/>
        <c:majorGridlines/>
        <c:numFmt formatCode="General" sourceLinked="1"/>
        <c:tickLblPos val="nextTo"/>
        <c:crossAx val="120631680"/>
        <c:crosses val="autoZero"/>
        <c:crossBetween val="between"/>
      </c:valAx>
    </c:plotArea>
    <c:legend>
      <c:legendPos val="r"/>
    </c:legend>
    <c:plotVisOnly val="1"/>
    <c:dispBlanksAs val="gap"/>
  </c:chart>
  <c:spPr>
    <a:solidFill>
      <a:schemeClr val="bg1">
        <a:lumMod val="95000"/>
      </a:schemeClr>
    </a:solidFill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Sheet1!$B$6</c:f>
              <c:strCache>
                <c:ptCount val="1"/>
                <c:pt idx="0">
                  <c:v>2020-21 TO 2022-23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Sheet1!$C$4:$L$5</c:f>
              <c:strCache>
                <c:ptCount val="10"/>
                <c:pt idx="0">
                  <c:v>PO1</c:v>
                </c:pt>
                <c:pt idx="1">
                  <c:v>PO2</c:v>
                </c:pt>
                <c:pt idx="2">
                  <c:v>PO3</c:v>
                </c:pt>
                <c:pt idx="3">
                  <c:v>PO4</c:v>
                </c:pt>
                <c:pt idx="4">
                  <c:v>PO5</c:v>
                </c:pt>
                <c:pt idx="5">
                  <c:v>PO6</c:v>
                </c:pt>
                <c:pt idx="6">
                  <c:v>PO7</c:v>
                </c:pt>
                <c:pt idx="7">
                  <c:v>PSO1</c:v>
                </c:pt>
                <c:pt idx="8">
                  <c:v>PSO2</c:v>
                </c:pt>
                <c:pt idx="9">
                  <c:v>PSO3 </c:v>
                </c:pt>
              </c:strCache>
            </c:strRef>
          </c:cat>
          <c:val>
            <c:numRef>
              <c:f>Sheet1!$C$6:$L$6</c:f>
              <c:numCache>
                <c:formatCode>General</c:formatCode>
                <c:ptCount val="10"/>
                <c:pt idx="0">
                  <c:v>2.61</c:v>
                </c:pt>
                <c:pt idx="1">
                  <c:v>2.3699999999999997</c:v>
                </c:pt>
                <c:pt idx="2">
                  <c:v>2.3199999999999967</c:v>
                </c:pt>
                <c:pt idx="3">
                  <c:v>2.5299999999999998</c:v>
                </c:pt>
                <c:pt idx="4">
                  <c:v>2.0049999999999999</c:v>
                </c:pt>
                <c:pt idx="5">
                  <c:v>2.15</c:v>
                </c:pt>
                <c:pt idx="6">
                  <c:v>2.3299999999999987</c:v>
                </c:pt>
                <c:pt idx="7">
                  <c:v>2.7829999999999999</c:v>
                </c:pt>
                <c:pt idx="8">
                  <c:v>2.3199999999999967</c:v>
                </c:pt>
                <c:pt idx="9">
                  <c:v>2.7050000000000001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06-4692-9AB5-F185A2323773}"/>
            </c:ext>
          </c:extLst>
        </c:ser>
        <c:ser>
          <c:idx val="1"/>
          <c:order val="1"/>
          <c:tx>
            <c:strRef>
              <c:f>Sheet1!$B$7</c:f>
              <c:strCache>
                <c:ptCount val="1"/>
                <c:pt idx="0">
                  <c:v>2018-19 TO 2020-21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Sheet1!$C$4:$L$5</c:f>
              <c:strCache>
                <c:ptCount val="10"/>
                <c:pt idx="0">
                  <c:v>PO1</c:v>
                </c:pt>
                <c:pt idx="1">
                  <c:v>PO2</c:v>
                </c:pt>
                <c:pt idx="2">
                  <c:v>PO3</c:v>
                </c:pt>
                <c:pt idx="3">
                  <c:v>PO4</c:v>
                </c:pt>
                <c:pt idx="4">
                  <c:v>PO5</c:v>
                </c:pt>
                <c:pt idx="5">
                  <c:v>PO6</c:v>
                </c:pt>
                <c:pt idx="6">
                  <c:v>PO7</c:v>
                </c:pt>
                <c:pt idx="7">
                  <c:v>PSO1</c:v>
                </c:pt>
                <c:pt idx="8">
                  <c:v>PSO2</c:v>
                </c:pt>
                <c:pt idx="9">
                  <c:v>PSO3 </c:v>
                </c:pt>
              </c:strCache>
            </c:strRef>
          </c:cat>
          <c:val>
            <c:numRef>
              <c:f>Sheet1!$C$7:$L$7</c:f>
              <c:numCache>
                <c:formatCode>General</c:formatCode>
                <c:ptCount val="10"/>
                <c:pt idx="0">
                  <c:v>2.09</c:v>
                </c:pt>
                <c:pt idx="1">
                  <c:v>2.36</c:v>
                </c:pt>
                <c:pt idx="2">
                  <c:v>2.3299999999999987</c:v>
                </c:pt>
                <c:pt idx="3">
                  <c:v>2.1800000000000002</c:v>
                </c:pt>
                <c:pt idx="4">
                  <c:v>1.74</c:v>
                </c:pt>
                <c:pt idx="5">
                  <c:v>1.8900000000000001</c:v>
                </c:pt>
                <c:pt idx="6">
                  <c:v>2.2200000000000002</c:v>
                </c:pt>
                <c:pt idx="7">
                  <c:v>2.36</c:v>
                </c:pt>
                <c:pt idx="8">
                  <c:v>1.56</c:v>
                </c:pt>
                <c:pt idx="9">
                  <c:v>2.12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06-4692-9AB5-F185A2323773}"/>
            </c:ext>
          </c:extLst>
        </c:ser>
        <c:axId val="120650752"/>
        <c:axId val="121475840"/>
      </c:barChart>
      <c:catAx>
        <c:axId val="120650752"/>
        <c:scaling>
          <c:orientation val="minMax"/>
        </c:scaling>
        <c:axPos val="b"/>
        <c:numFmt formatCode="General" sourceLinked="0"/>
        <c:tickLblPos val="nextTo"/>
        <c:crossAx val="121475840"/>
        <c:crosses val="autoZero"/>
        <c:auto val="1"/>
        <c:lblAlgn val="ctr"/>
        <c:lblOffset val="100"/>
      </c:catAx>
      <c:valAx>
        <c:axId val="121475840"/>
        <c:scaling>
          <c:orientation val="minMax"/>
        </c:scaling>
        <c:axPos val="l"/>
        <c:majorGridlines/>
        <c:numFmt formatCode="General" sourceLinked="1"/>
        <c:tickLblPos val="nextTo"/>
        <c:crossAx val="120650752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Sheet1!$B$31</c:f>
              <c:strCache>
                <c:ptCount val="1"/>
                <c:pt idx="0">
                  <c:v>Success Index 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Sheet1!$C$29:$E$30</c:f>
              <c:strCache>
                <c:ptCount val="3"/>
                <c:pt idx="0">
                  <c:v>Latest Passed  out Batch  (2020-21)</c:v>
                </c:pt>
                <c:pt idx="1">
                  <c:v>Latest Passed out Batch minus 1  (2019-20)</c:v>
                </c:pt>
                <c:pt idx="2">
                  <c:v>Latest Passed out Batch minus 2  (2018-19)</c:v>
                </c:pt>
              </c:strCache>
            </c:strRef>
          </c:cat>
          <c:val>
            <c:numRef>
              <c:f>Sheet1!$C$31:$E$31</c:f>
              <c:numCache>
                <c:formatCode>General</c:formatCode>
                <c:ptCount val="3"/>
                <c:pt idx="0">
                  <c:v>0.36900000000000038</c:v>
                </c:pt>
                <c:pt idx="1">
                  <c:v>0.29400000000000032</c:v>
                </c:pt>
                <c:pt idx="2">
                  <c:v>0.15700000000000044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71-4CB1-88BB-483814028D7D}"/>
            </c:ext>
          </c:extLst>
        </c:ser>
        <c:axId val="121627392"/>
        <c:axId val="121628928"/>
      </c:barChart>
      <c:catAx>
        <c:axId val="121627392"/>
        <c:scaling>
          <c:orientation val="minMax"/>
        </c:scaling>
        <c:axPos val="b"/>
        <c:numFmt formatCode="General" sourceLinked="0"/>
        <c:tickLblPos val="nextTo"/>
        <c:crossAx val="121628928"/>
        <c:crosses val="autoZero"/>
        <c:auto val="1"/>
        <c:lblAlgn val="ctr"/>
        <c:lblOffset val="100"/>
      </c:catAx>
      <c:valAx>
        <c:axId val="121628928"/>
        <c:scaling>
          <c:orientation val="minMax"/>
        </c:scaling>
        <c:axPos val="l"/>
        <c:majorGridlines/>
        <c:numFmt formatCode="General" sourceLinked="1"/>
        <c:tickLblPos val="nextTo"/>
        <c:crossAx val="121627392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axId val="121882496"/>
        <c:axId val="121884032"/>
      </c:barChart>
      <c:catAx>
        <c:axId val="121882496"/>
        <c:scaling>
          <c:orientation val="minMax"/>
        </c:scaling>
        <c:axPos val="b"/>
        <c:numFmt formatCode="General" sourceLinked="0"/>
        <c:tickLblPos val="nextTo"/>
        <c:crossAx val="121884032"/>
        <c:crosses val="autoZero"/>
        <c:auto val="1"/>
        <c:lblAlgn val="ctr"/>
        <c:lblOffset val="100"/>
      </c:catAx>
      <c:valAx>
        <c:axId val="121884032"/>
        <c:scaling>
          <c:orientation val="minMax"/>
        </c:scaling>
        <c:axPos val="l"/>
        <c:majorGridlines/>
        <c:numFmt formatCode="General" sourceLinked="1"/>
        <c:tickLblPos val="nextTo"/>
        <c:crossAx val="121882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97375328084073"/>
          <c:y val="0.5339909869756847"/>
          <c:w val="0.32582203397861143"/>
          <c:h val="0.18972218095379723"/>
        </c:manualLayout>
      </c:layout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Sheet1!$E$15</c:f>
              <c:strCache>
                <c:ptCount val="1"/>
                <c:pt idx="0">
                  <c:v>Success Index [Sl =Y / X] </c:v>
                </c:pt>
              </c:strCache>
            </c:strRef>
          </c:tx>
          <c:cat>
            <c:strRef>
              <c:f>Sheet1!$F$14:$H$14</c:f>
              <c:strCache>
                <c:ptCount val="3"/>
                <c:pt idx="0">
                  <c:v>LYG (2020-21)</c:v>
                </c:pt>
                <c:pt idx="1">
                  <c:v>LYGm2 (2019-20) </c:v>
                </c:pt>
                <c:pt idx="2">
                  <c:v>LYGm2 (2018-19) </c:v>
                </c:pt>
              </c:strCache>
            </c:strRef>
          </c:cat>
          <c:val>
            <c:numRef>
              <c:f>Sheet1!$F$15:$H$15</c:f>
              <c:numCache>
                <c:formatCode>General</c:formatCode>
                <c:ptCount val="3"/>
                <c:pt idx="0">
                  <c:v>0.36900000000000038</c:v>
                </c:pt>
                <c:pt idx="1">
                  <c:v>0.29400000000000032</c:v>
                </c:pt>
                <c:pt idx="2">
                  <c:v>0.15700000000000044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9F-497A-8BE9-A71CAB04B7FF}"/>
            </c:ext>
          </c:extLst>
        </c:ser>
        <c:axId val="115477504"/>
        <c:axId val="115581696"/>
      </c:barChart>
      <c:catAx>
        <c:axId val="115477504"/>
        <c:scaling>
          <c:orientation val="minMax"/>
        </c:scaling>
        <c:axPos val="b"/>
        <c:numFmt formatCode="General" sourceLinked="0"/>
        <c:tickLblPos val="nextTo"/>
        <c:crossAx val="115581696"/>
        <c:crosses val="autoZero"/>
        <c:auto val="1"/>
        <c:lblAlgn val="ctr"/>
        <c:lblOffset val="100"/>
      </c:catAx>
      <c:valAx>
        <c:axId val="115581696"/>
        <c:scaling>
          <c:orientation val="minMax"/>
        </c:scaling>
        <c:axPos val="l"/>
        <c:majorGridlines/>
        <c:numFmt formatCode="General" sourceLinked="1"/>
        <c:tickLblPos val="nextTo"/>
        <c:crossAx val="115477504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Sheet1!$B$4</c:f>
              <c:strCache>
                <c:ptCount val="1"/>
                <c:pt idx="0">
                  <c:v>Success Index [Sl =Y / X]</c:v>
                </c:pt>
              </c:strCache>
            </c:strRef>
          </c:tx>
          <c:cat>
            <c:strRef>
              <c:f>Sheet1!$C$2:$E$3</c:f>
              <c:strCache>
                <c:ptCount val="3"/>
                <c:pt idx="0">
                  <c:v>LYG (2020-21)</c:v>
                </c:pt>
                <c:pt idx="1">
                  <c:v> LYGm1 (2019-20)</c:v>
                </c:pt>
                <c:pt idx="2">
                  <c:v>LYGm2 (2018-19)</c:v>
                </c:pt>
              </c:strCache>
            </c:strRef>
          </c:cat>
          <c:val>
            <c:numRef>
              <c:f>Sheet1!$C$4:$E$4</c:f>
              <c:numCache>
                <c:formatCode>General</c:formatCode>
                <c:ptCount val="3"/>
                <c:pt idx="0">
                  <c:v>0.72300000000000064</c:v>
                </c:pt>
                <c:pt idx="1">
                  <c:v>0.441</c:v>
                </c:pt>
                <c:pt idx="2">
                  <c:v>0.41400000000000031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6A-4647-A1A4-974E1A0317F8}"/>
            </c:ext>
          </c:extLst>
        </c:ser>
        <c:ser>
          <c:idx val="1"/>
          <c:order val="1"/>
          <c:tx>
            <c:strRef>
              <c:f>Sheet1!$B$5</c:f>
              <c:strCache>
                <c:ptCount val="1"/>
              </c:strCache>
            </c:strRef>
          </c:tx>
          <c:cat>
            <c:strRef>
              <c:f>Sheet1!$C$2:$E$3</c:f>
              <c:strCache>
                <c:ptCount val="3"/>
                <c:pt idx="0">
                  <c:v>LYG (2020-21)</c:v>
                </c:pt>
                <c:pt idx="1">
                  <c:v> LYGm1 (2019-20)</c:v>
                </c:pt>
                <c:pt idx="2">
                  <c:v>LYGm2 (2018-19)</c:v>
                </c:pt>
              </c:strCache>
            </c:strRef>
          </c:cat>
          <c:val>
            <c:numRef>
              <c:f>Sheet1!$C$5:$E$5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6A-4647-A1A4-974E1A0317F8}"/>
            </c:ext>
          </c:extLst>
        </c:ser>
        <c:axId val="116312320"/>
        <c:axId val="117198848"/>
      </c:barChart>
      <c:catAx>
        <c:axId val="116312320"/>
        <c:scaling>
          <c:orientation val="minMax"/>
        </c:scaling>
        <c:axPos val="b"/>
        <c:numFmt formatCode="General" sourceLinked="0"/>
        <c:tickLblPos val="nextTo"/>
        <c:crossAx val="117198848"/>
        <c:crosses val="autoZero"/>
        <c:auto val="1"/>
        <c:lblAlgn val="ctr"/>
        <c:lblOffset val="100"/>
      </c:catAx>
      <c:valAx>
        <c:axId val="117198848"/>
        <c:scaling>
          <c:orientation val="minMax"/>
        </c:scaling>
        <c:axPos val="l"/>
        <c:majorGridlines/>
        <c:numFmt formatCode="General" sourceLinked="1"/>
        <c:tickLblPos val="nextTo"/>
        <c:crossAx val="116312320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Sheet1!$C$22</c:f>
              <c:strCache>
                <c:ptCount val="1"/>
                <c:pt idx="0">
                  <c:v>API [ X*(Y/Z) ]:</c:v>
                </c:pt>
              </c:strCache>
            </c:strRef>
          </c:tx>
          <c:cat>
            <c:strRef>
              <c:f>Sheet1!$D$21:$F$21</c:f>
              <c:strCache>
                <c:ptCount val="3"/>
                <c:pt idx="0">
                  <c:v>2022-23 (CAYm1)</c:v>
                </c:pt>
                <c:pt idx="1">
                  <c:v>2021-22 (CAYm2)</c:v>
                </c:pt>
                <c:pt idx="2">
                  <c:v>2020-21 (LGY)</c:v>
                </c:pt>
              </c:strCache>
            </c:strRef>
          </c:cat>
          <c:val>
            <c:numRef>
              <c:f>Sheet1!$D$22:$F$22</c:f>
              <c:numCache>
                <c:formatCode>General</c:formatCode>
                <c:ptCount val="3"/>
                <c:pt idx="0">
                  <c:v>6.5289999999999955</c:v>
                </c:pt>
                <c:pt idx="1">
                  <c:v>6.3249999999999655</c:v>
                </c:pt>
                <c:pt idx="2">
                  <c:v>6.9359999999999999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D3-476F-8353-13802F03A7E7}"/>
            </c:ext>
          </c:extLst>
        </c:ser>
        <c:axId val="117612544"/>
        <c:axId val="117614080"/>
      </c:barChart>
      <c:catAx>
        <c:axId val="117612544"/>
        <c:scaling>
          <c:orientation val="minMax"/>
        </c:scaling>
        <c:axPos val="b"/>
        <c:numFmt formatCode="General" sourceLinked="0"/>
        <c:tickLblPos val="nextTo"/>
        <c:crossAx val="117614080"/>
        <c:crosses val="autoZero"/>
        <c:auto val="1"/>
        <c:lblAlgn val="ctr"/>
        <c:lblOffset val="100"/>
      </c:catAx>
      <c:valAx>
        <c:axId val="117614080"/>
        <c:scaling>
          <c:orientation val="minMax"/>
        </c:scaling>
        <c:axPos val="l"/>
        <c:majorGridlines/>
        <c:numFmt formatCode="General" sourceLinked="1"/>
        <c:tickLblPos val="nextTo"/>
        <c:crossAx val="117612544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Sheet1!$D$4</c:f>
              <c:strCache>
                <c:ptCount val="1"/>
                <c:pt idx="0">
                  <c:v>API [ X*(Y/Z) ]:</c:v>
                </c:pt>
              </c:strCache>
            </c:strRef>
          </c:tx>
          <c:cat>
            <c:strRef>
              <c:f>Sheet1!$E$3:$G$3</c:f>
              <c:strCache>
                <c:ptCount val="3"/>
                <c:pt idx="0">
                  <c:v>2021-22       (CAYm2)</c:v>
                </c:pt>
                <c:pt idx="1">
                  <c:v>2020-21 (LYG)</c:v>
                </c:pt>
                <c:pt idx="2">
                  <c:v>2019-20 (LYGm1)</c:v>
                </c:pt>
              </c:strCache>
            </c:strRef>
          </c:cat>
          <c:val>
            <c:numRef>
              <c:f>Sheet1!$E$4:$G$4</c:f>
              <c:numCache>
                <c:formatCode>General</c:formatCode>
                <c:ptCount val="3"/>
                <c:pt idx="0">
                  <c:v>5.9300000000000024</c:v>
                </c:pt>
                <c:pt idx="1">
                  <c:v>7.3229999999999755</c:v>
                </c:pt>
                <c:pt idx="2">
                  <c:v>6.609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92-4BC2-99B9-D0DC642FD32E}"/>
            </c:ext>
          </c:extLst>
        </c:ser>
        <c:axId val="119191424"/>
        <c:axId val="119192960"/>
      </c:barChart>
      <c:catAx>
        <c:axId val="119191424"/>
        <c:scaling>
          <c:orientation val="minMax"/>
        </c:scaling>
        <c:axPos val="b"/>
        <c:numFmt formatCode="General" sourceLinked="0"/>
        <c:tickLblPos val="nextTo"/>
        <c:crossAx val="119192960"/>
        <c:crosses val="autoZero"/>
        <c:auto val="1"/>
        <c:lblAlgn val="ctr"/>
        <c:lblOffset val="100"/>
      </c:catAx>
      <c:valAx>
        <c:axId val="119192960"/>
        <c:scaling>
          <c:orientation val="minMax"/>
        </c:scaling>
        <c:axPos val="l"/>
        <c:majorGridlines/>
        <c:numFmt formatCode="General" sourceLinked="1"/>
        <c:tickLblPos val="nextTo"/>
        <c:crossAx val="119191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973753280840686"/>
          <c:y val="0.5339909869756847"/>
          <c:w val="0.32582203397861109"/>
          <c:h val="0.18972218095379714"/>
        </c:manualLayout>
      </c:layout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Sheet1!$C$39</c:f>
              <c:strCache>
                <c:ptCount val="1"/>
                <c:pt idx="0">
                  <c:v>API [ X*(Y/Z) ]:</c:v>
                </c:pt>
              </c:strCache>
            </c:strRef>
          </c:tx>
          <c:cat>
            <c:strRef>
              <c:f>Sheet1!$D$38:$F$38</c:f>
              <c:strCache>
                <c:ptCount val="3"/>
                <c:pt idx="0">
                  <c:v>2020-21   (LYG )</c:v>
                </c:pt>
                <c:pt idx="1">
                  <c:v>2019-20 (LYGm1)</c:v>
                </c:pt>
                <c:pt idx="2">
                  <c:v>2018-19  (LYGm2)</c:v>
                </c:pt>
              </c:strCache>
            </c:strRef>
          </c:cat>
          <c:val>
            <c:numRef>
              <c:f>Sheet1!$D$39:$F$39</c:f>
              <c:numCache>
                <c:formatCode>General</c:formatCode>
                <c:ptCount val="3"/>
                <c:pt idx="0">
                  <c:v>6.9119999999999999</c:v>
                </c:pt>
                <c:pt idx="1">
                  <c:v>4</c:v>
                </c:pt>
                <c:pt idx="2">
                  <c:v>4.2939999999999996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97-4D9B-9861-58468B3C9087}"/>
            </c:ext>
          </c:extLst>
        </c:ser>
        <c:axId val="119394304"/>
        <c:axId val="119395840"/>
      </c:barChart>
      <c:catAx>
        <c:axId val="119394304"/>
        <c:scaling>
          <c:orientation val="minMax"/>
        </c:scaling>
        <c:axPos val="b"/>
        <c:numFmt formatCode="General" sourceLinked="0"/>
        <c:tickLblPos val="nextTo"/>
        <c:crossAx val="119395840"/>
        <c:crosses val="autoZero"/>
        <c:auto val="1"/>
        <c:lblAlgn val="ctr"/>
        <c:lblOffset val="100"/>
      </c:catAx>
      <c:valAx>
        <c:axId val="119395840"/>
        <c:scaling>
          <c:orientation val="minMax"/>
        </c:scaling>
        <c:axPos val="l"/>
        <c:majorGridlines/>
        <c:numFmt formatCode="General" sourceLinked="1"/>
        <c:tickLblPos val="nextTo"/>
        <c:crossAx val="119394304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Sheet1!$B$4</c:f>
              <c:strCache>
                <c:ptCount val="1"/>
                <c:pt idx="0">
                  <c:v>No of students placed in the companies or government sector(X)</c:v>
                </c:pt>
              </c:strCache>
            </c:strRef>
          </c:tx>
          <c:cat>
            <c:strRef>
              <c:f>Sheet1!$C$3:$E$3</c:f>
              <c:strCache>
                <c:ptCount val="3"/>
                <c:pt idx="0">
                  <c:v>2020-21     (LYG)</c:v>
                </c:pt>
                <c:pt idx="1">
                  <c:v>2019-20  (LYGm1)</c:v>
                </c:pt>
                <c:pt idx="2">
                  <c:v>2018-19 (LYGm2)</c:v>
                </c:pt>
              </c:strCache>
            </c:strRef>
          </c:cat>
          <c:val>
            <c:numRef>
              <c:f>Sheet1!$C$4:$E$4</c:f>
              <c:numCache>
                <c:formatCode>General</c:formatCode>
                <c:ptCount val="3"/>
                <c:pt idx="0">
                  <c:v>16</c:v>
                </c:pt>
                <c:pt idx="1">
                  <c:v>26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00-4D1E-8741-F2CC52460191}"/>
            </c:ext>
          </c:extLst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No of students admitted to higher studies (Y)</c:v>
                </c:pt>
              </c:strCache>
            </c:strRef>
          </c:tx>
          <c:cat>
            <c:strRef>
              <c:f>Sheet1!$C$3:$E$3</c:f>
              <c:strCache>
                <c:ptCount val="3"/>
                <c:pt idx="0">
                  <c:v>2020-21     (LYG)</c:v>
                </c:pt>
                <c:pt idx="1">
                  <c:v>2019-20  (LYGm1)</c:v>
                </c:pt>
                <c:pt idx="2">
                  <c:v>2018-19 (LYGm2)</c:v>
                </c:pt>
              </c:strCache>
            </c:strRef>
          </c:cat>
          <c:val>
            <c:numRef>
              <c:f>Sheet1!$C$5:$E$5</c:f>
              <c:numCache>
                <c:formatCode>General</c:formatCode>
                <c:ptCount val="3"/>
                <c:pt idx="0">
                  <c:v>8</c:v>
                </c:pt>
                <c:pt idx="1">
                  <c:v>12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00-4D1E-8741-F2CC52460191}"/>
            </c:ext>
          </c:extLst>
        </c:ser>
        <c:axId val="120056832"/>
        <c:axId val="120062720"/>
      </c:barChart>
      <c:catAx>
        <c:axId val="120056832"/>
        <c:scaling>
          <c:orientation val="minMax"/>
        </c:scaling>
        <c:axPos val="b"/>
        <c:numFmt formatCode="General" sourceLinked="0"/>
        <c:tickLblPos val="nextTo"/>
        <c:crossAx val="120062720"/>
        <c:crosses val="autoZero"/>
        <c:auto val="1"/>
        <c:lblAlgn val="ctr"/>
        <c:lblOffset val="100"/>
      </c:catAx>
      <c:valAx>
        <c:axId val="120062720"/>
        <c:scaling>
          <c:orientation val="minMax"/>
        </c:scaling>
        <c:axPos val="l"/>
        <c:majorGridlines/>
        <c:numFmt formatCode="General" sourceLinked="1"/>
        <c:tickLblPos val="nextTo"/>
        <c:crossAx val="120056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86615274718761"/>
          <c:y val="0.16296586363836171"/>
          <c:w val="0.33932623049907018"/>
          <c:h val="0.56749953049016999"/>
        </c:manualLayout>
      </c:layout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Sheet1!$B$11</c:f>
              <c:strCache>
                <c:ptCount val="1"/>
                <c:pt idx="0">
                  <c:v>Placement Index [((1.25 * X) + Y + Z ) / N ] :</c:v>
                </c:pt>
              </c:strCache>
            </c:strRef>
          </c:tx>
          <c:cat>
            <c:strRef>
              <c:f>Sheet1!$C$10:$E$10</c:f>
              <c:strCache>
                <c:ptCount val="3"/>
                <c:pt idx="0">
                  <c:v>2020-21     (LYG)</c:v>
                </c:pt>
                <c:pt idx="1">
                  <c:v>2019-20  (LYGm1)</c:v>
                </c:pt>
                <c:pt idx="2">
                  <c:v>2018-19 (LYGm2)</c:v>
                </c:pt>
              </c:strCache>
            </c:strRef>
          </c:cat>
          <c:val>
            <c:numRef>
              <c:f>Sheet1!$C$11:$E$11</c:f>
              <c:numCache>
                <c:formatCode>General</c:formatCode>
                <c:ptCount val="3"/>
                <c:pt idx="0">
                  <c:v>0.47500000000000031</c:v>
                </c:pt>
                <c:pt idx="1">
                  <c:v>0.76700000000000479</c:v>
                </c:pt>
                <c:pt idx="2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12-49FF-A339-8E9FFB5F3791}"/>
            </c:ext>
          </c:extLst>
        </c:ser>
        <c:axId val="120082432"/>
        <c:axId val="120083968"/>
      </c:barChart>
      <c:catAx>
        <c:axId val="120082432"/>
        <c:scaling>
          <c:orientation val="minMax"/>
        </c:scaling>
        <c:axPos val="b"/>
        <c:numFmt formatCode="General" sourceLinked="0"/>
        <c:tickLblPos val="nextTo"/>
        <c:crossAx val="120083968"/>
        <c:crosses val="autoZero"/>
        <c:auto val="1"/>
        <c:lblAlgn val="ctr"/>
        <c:lblOffset val="100"/>
      </c:catAx>
      <c:valAx>
        <c:axId val="120083968"/>
        <c:scaling>
          <c:orientation val="minMax"/>
        </c:scaling>
        <c:axPos val="l"/>
        <c:majorGridlines/>
        <c:numFmt formatCode="General" sourceLinked="1"/>
        <c:tickLblPos val="nextTo"/>
        <c:crossAx val="120082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836748972853151"/>
          <c:y val="0.17516876007661109"/>
          <c:w val="0.33451552396033096"/>
          <c:h val="0.22090689911284694"/>
        </c:manualLayout>
      </c:layout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Sheet1!$C$2</c:f>
              <c:strCache>
                <c:ptCount val="1"/>
                <c:pt idx="0">
                  <c:v>SFR = N/F</c:v>
                </c:pt>
              </c:strCache>
            </c:strRef>
          </c:tx>
          <c:cat>
            <c:strRef>
              <c:f>Sheet1!$B$3:$B$5</c:f>
              <c:strCache>
                <c:ptCount val="3"/>
                <c:pt idx="0">
                  <c:v>CAY(2023-24)</c:v>
                </c:pt>
                <c:pt idx="1">
                  <c:v>CAYm1(2022-23)</c:v>
                </c:pt>
                <c:pt idx="2">
                  <c:v>CAYm2(2021-22)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21.330000000000005</c:v>
                </c:pt>
                <c:pt idx="1">
                  <c:v>19.2</c:v>
                </c:pt>
                <c:pt idx="2">
                  <c:v>19.2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72-4656-904E-ABECBD16477D}"/>
            </c:ext>
          </c:extLst>
        </c:ser>
        <c:axId val="120113792"/>
        <c:axId val="120594816"/>
      </c:barChart>
      <c:catAx>
        <c:axId val="120113792"/>
        <c:scaling>
          <c:orientation val="minMax"/>
        </c:scaling>
        <c:axPos val="b"/>
        <c:numFmt formatCode="General" sourceLinked="0"/>
        <c:tickLblPos val="nextTo"/>
        <c:crossAx val="120594816"/>
        <c:crosses val="autoZero"/>
        <c:auto val="1"/>
        <c:lblAlgn val="ctr"/>
        <c:lblOffset val="100"/>
      </c:catAx>
      <c:valAx>
        <c:axId val="120594816"/>
        <c:scaling>
          <c:orientation val="minMax"/>
        </c:scaling>
        <c:axPos val="l"/>
        <c:majorGridlines/>
        <c:numFmt formatCode="General" sourceLinked="1"/>
        <c:tickLblPos val="nextTo"/>
        <c:crossAx val="120113792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8A725-B1D8-4180-B17C-DDC72C371457}" type="doc">
      <dgm:prSet loTypeId="urn:microsoft.com/office/officeart/2005/8/layout/process4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6CC73F79-B61F-4B6C-8A27-A96F18DCE708}">
      <dgm:prSet phldrT="[Text]" custT="1"/>
      <dgm:spPr>
        <a:solidFill>
          <a:srgbClr val="92D050"/>
        </a:solidFill>
        <a:ln w="38100">
          <a:solidFill>
            <a:schemeClr val="bg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3200" b="1" dirty="0">
              <a:solidFill>
                <a:srgbClr val="002060"/>
              </a:solidFill>
              <a:latin typeface="Cambria" panose="02040503050406030204" pitchFamily="18" charset="0"/>
            </a:rPr>
            <a:t>OBC </a:t>
          </a:r>
        </a:p>
        <a:p>
          <a:pPr>
            <a:lnSpc>
              <a:spcPct val="100000"/>
            </a:lnSpc>
          </a:pPr>
          <a:r>
            <a:rPr lang="en-US" sz="2800" b="1" dirty="0">
              <a:solidFill>
                <a:srgbClr val="002060"/>
              </a:solidFill>
              <a:latin typeface="Cambria" panose="02040503050406030204" pitchFamily="18" charset="0"/>
            </a:rPr>
            <a:t>(Curriculum) </a:t>
          </a:r>
        </a:p>
      </dgm:t>
    </dgm:pt>
    <dgm:pt modelId="{3FC835A3-F243-4BCC-BACA-6BEC36F06503}" type="parTrans" cxnId="{05268B7C-D788-479A-9DD6-003F50515CEF}">
      <dgm:prSet/>
      <dgm:spPr/>
      <dgm:t>
        <a:bodyPr/>
        <a:lstStyle/>
        <a:p>
          <a:endParaRPr lang="en-US"/>
        </a:p>
      </dgm:t>
    </dgm:pt>
    <dgm:pt modelId="{D9D090DC-5FC2-4197-8021-956E7532192C}" type="sibTrans" cxnId="{05268B7C-D788-479A-9DD6-003F50515CEF}">
      <dgm:prSet/>
      <dgm:spPr/>
      <dgm:t>
        <a:bodyPr/>
        <a:lstStyle/>
        <a:p>
          <a:endParaRPr lang="en-US"/>
        </a:p>
      </dgm:t>
    </dgm:pt>
    <dgm:pt modelId="{A4FDDBD0-D2A8-4822-B5AE-22F192FD777D}">
      <dgm:prSet phldrT="[Text]" custT="1"/>
      <dgm:spPr>
        <a:solidFill>
          <a:schemeClr val="accent4">
            <a:lumMod val="60000"/>
            <a:lumOff val="4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en-US" sz="2800" b="1" dirty="0">
              <a:solidFill>
                <a:srgbClr val="002060"/>
              </a:solidFill>
              <a:latin typeface="Cambria" panose="02040503050406030204" pitchFamily="18" charset="0"/>
            </a:rPr>
            <a:t>OBTL</a:t>
          </a:r>
        </a:p>
        <a:p>
          <a:pPr marL="0">
            <a:lnSpc>
              <a:spcPct val="100000"/>
            </a:lnSpc>
            <a:spcAft>
              <a:spcPts val="0"/>
            </a:spcAft>
          </a:pPr>
          <a:r>
            <a:rPr lang="en-US" sz="2400" b="1" dirty="0">
              <a:solidFill>
                <a:srgbClr val="002060"/>
              </a:solidFill>
              <a:latin typeface="Cambria" panose="02040503050406030204" pitchFamily="18" charset="0"/>
            </a:rPr>
            <a:t>(Teaching Learning)</a:t>
          </a:r>
        </a:p>
      </dgm:t>
    </dgm:pt>
    <dgm:pt modelId="{9C6A7744-A01D-4A66-AE3D-6533C3833241}" type="parTrans" cxnId="{C798D5F3-BE1F-4F95-A91D-F38686579957}">
      <dgm:prSet/>
      <dgm:spPr/>
      <dgm:t>
        <a:bodyPr/>
        <a:lstStyle/>
        <a:p>
          <a:endParaRPr lang="en-US"/>
        </a:p>
      </dgm:t>
    </dgm:pt>
    <dgm:pt modelId="{45E06BEC-0145-40C4-8CA1-F30EDE2424D4}" type="sibTrans" cxnId="{C798D5F3-BE1F-4F95-A91D-F38686579957}">
      <dgm:prSet/>
      <dgm:spPr/>
      <dgm:t>
        <a:bodyPr/>
        <a:lstStyle/>
        <a:p>
          <a:endParaRPr lang="en-US"/>
        </a:p>
      </dgm:t>
    </dgm:pt>
    <dgm:pt modelId="{3FD8DDFF-BB7E-4C49-A02C-7E07F92F1DE9}">
      <dgm:prSet phldrT="[Text]" custT="1"/>
      <dgm:spPr>
        <a:solidFill>
          <a:schemeClr val="bg1">
            <a:lumMod val="75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n-US" sz="3200" b="1" dirty="0">
              <a:solidFill>
                <a:srgbClr val="002060"/>
              </a:solidFill>
              <a:latin typeface="Cambria" panose="02040503050406030204" pitchFamily="18" charset="0"/>
            </a:rPr>
            <a:t>OBA (Assessment) </a:t>
          </a:r>
        </a:p>
      </dgm:t>
    </dgm:pt>
    <dgm:pt modelId="{9852189F-392C-41D8-A7C6-4FCD1DF1E3E4}" type="parTrans" cxnId="{D6A72147-924E-4F57-AD18-48C6F0BB328F}">
      <dgm:prSet/>
      <dgm:spPr/>
      <dgm:t>
        <a:bodyPr/>
        <a:lstStyle/>
        <a:p>
          <a:endParaRPr lang="en-US"/>
        </a:p>
      </dgm:t>
    </dgm:pt>
    <dgm:pt modelId="{283D902A-46D0-4915-99B6-69E08834021C}" type="sibTrans" cxnId="{D6A72147-924E-4F57-AD18-48C6F0BB328F}">
      <dgm:prSet/>
      <dgm:spPr/>
      <dgm:t>
        <a:bodyPr/>
        <a:lstStyle/>
        <a:p>
          <a:endParaRPr lang="en-US"/>
        </a:p>
      </dgm:t>
    </dgm:pt>
    <dgm:pt modelId="{5D7116AD-479D-4A01-8472-D71D926CB221}" type="pres">
      <dgm:prSet presAssocID="{2FE8A725-B1D8-4180-B17C-DDC72C3714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AD97B4-86CB-4BA9-A2A5-E27948EF6456}" type="pres">
      <dgm:prSet presAssocID="{3FD8DDFF-BB7E-4C49-A02C-7E07F92F1DE9}" presName="boxAndChildren" presStyleCnt="0"/>
      <dgm:spPr/>
    </dgm:pt>
    <dgm:pt modelId="{08A01B0E-3E2D-4492-AAA5-6452CFAC3C9D}" type="pres">
      <dgm:prSet presAssocID="{3FD8DDFF-BB7E-4C49-A02C-7E07F92F1DE9}" presName="parentTextBox" presStyleLbl="node1" presStyleIdx="0" presStyleCnt="3" custScaleY="134836"/>
      <dgm:spPr/>
      <dgm:t>
        <a:bodyPr/>
        <a:lstStyle/>
        <a:p>
          <a:endParaRPr lang="en-US"/>
        </a:p>
      </dgm:t>
    </dgm:pt>
    <dgm:pt modelId="{B9CE3A7B-D2A1-4241-AAA7-202631F91FE4}" type="pres">
      <dgm:prSet presAssocID="{45E06BEC-0145-40C4-8CA1-F30EDE2424D4}" presName="sp" presStyleCnt="0"/>
      <dgm:spPr/>
    </dgm:pt>
    <dgm:pt modelId="{F1B65A97-1049-4CEA-85C9-F44336D15D23}" type="pres">
      <dgm:prSet presAssocID="{A4FDDBD0-D2A8-4822-B5AE-22F192FD777D}" presName="arrowAndChildren" presStyleCnt="0"/>
      <dgm:spPr/>
    </dgm:pt>
    <dgm:pt modelId="{FD9CAAAF-9CAE-4A42-AF00-C12C4566B062}" type="pres">
      <dgm:prSet presAssocID="{A4FDDBD0-D2A8-4822-B5AE-22F192FD777D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63A7C224-F491-4328-849E-AE085748679B}" type="pres">
      <dgm:prSet presAssocID="{D9D090DC-5FC2-4197-8021-956E7532192C}" presName="sp" presStyleCnt="0"/>
      <dgm:spPr/>
    </dgm:pt>
    <dgm:pt modelId="{FE32B542-640A-4D57-B02D-55E1C2B8302A}" type="pres">
      <dgm:prSet presAssocID="{6CC73F79-B61F-4B6C-8A27-A96F18DCE708}" presName="arrowAndChildren" presStyleCnt="0"/>
      <dgm:spPr/>
    </dgm:pt>
    <dgm:pt modelId="{3D215166-5150-4D11-A0C5-0A394CD4924D}" type="pres">
      <dgm:prSet presAssocID="{6CC73F79-B61F-4B6C-8A27-A96F18DCE708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52A38359-F598-4477-AB81-9D7B8BBDA720}" type="presOf" srcId="{2FE8A725-B1D8-4180-B17C-DDC72C371457}" destId="{5D7116AD-479D-4A01-8472-D71D926CB221}" srcOrd="0" destOrd="0" presId="urn:microsoft.com/office/officeart/2005/8/layout/process4"/>
    <dgm:cxn modelId="{B2936802-17C3-455F-A3AC-14301D2845C5}" type="presOf" srcId="{A4FDDBD0-D2A8-4822-B5AE-22F192FD777D}" destId="{FD9CAAAF-9CAE-4A42-AF00-C12C4566B062}" srcOrd="0" destOrd="0" presId="urn:microsoft.com/office/officeart/2005/8/layout/process4"/>
    <dgm:cxn modelId="{05268B7C-D788-479A-9DD6-003F50515CEF}" srcId="{2FE8A725-B1D8-4180-B17C-DDC72C371457}" destId="{6CC73F79-B61F-4B6C-8A27-A96F18DCE708}" srcOrd="0" destOrd="0" parTransId="{3FC835A3-F243-4BCC-BACA-6BEC36F06503}" sibTransId="{D9D090DC-5FC2-4197-8021-956E7532192C}"/>
    <dgm:cxn modelId="{2A3ACA16-E469-4EFA-B522-81A3E5BE9AC5}" type="presOf" srcId="{3FD8DDFF-BB7E-4C49-A02C-7E07F92F1DE9}" destId="{08A01B0E-3E2D-4492-AAA5-6452CFAC3C9D}" srcOrd="0" destOrd="0" presId="urn:microsoft.com/office/officeart/2005/8/layout/process4"/>
    <dgm:cxn modelId="{C798D5F3-BE1F-4F95-A91D-F38686579957}" srcId="{2FE8A725-B1D8-4180-B17C-DDC72C371457}" destId="{A4FDDBD0-D2A8-4822-B5AE-22F192FD777D}" srcOrd="1" destOrd="0" parTransId="{9C6A7744-A01D-4A66-AE3D-6533C3833241}" sibTransId="{45E06BEC-0145-40C4-8CA1-F30EDE2424D4}"/>
    <dgm:cxn modelId="{D6A72147-924E-4F57-AD18-48C6F0BB328F}" srcId="{2FE8A725-B1D8-4180-B17C-DDC72C371457}" destId="{3FD8DDFF-BB7E-4C49-A02C-7E07F92F1DE9}" srcOrd="2" destOrd="0" parTransId="{9852189F-392C-41D8-A7C6-4FCD1DF1E3E4}" sibTransId="{283D902A-46D0-4915-99B6-69E08834021C}"/>
    <dgm:cxn modelId="{F1F92F39-C971-42C5-BE19-C89B1454E804}" type="presOf" srcId="{6CC73F79-B61F-4B6C-8A27-A96F18DCE708}" destId="{3D215166-5150-4D11-A0C5-0A394CD4924D}" srcOrd="0" destOrd="0" presId="urn:microsoft.com/office/officeart/2005/8/layout/process4"/>
    <dgm:cxn modelId="{A42E5827-BA3A-4192-8D82-5CF0AF2BAC94}" type="presParOf" srcId="{5D7116AD-479D-4A01-8472-D71D926CB221}" destId="{24AD97B4-86CB-4BA9-A2A5-E27948EF6456}" srcOrd="0" destOrd="0" presId="urn:microsoft.com/office/officeart/2005/8/layout/process4"/>
    <dgm:cxn modelId="{E59679A7-D009-4D72-9E4D-FA69CB6AEFE9}" type="presParOf" srcId="{24AD97B4-86CB-4BA9-A2A5-E27948EF6456}" destId="{08A01B0E-3E2D-4492-AAA5-6452CFAC3C9D}" srcOrd="0" destOrd="0" presId="urn:microsoft.com/office/officeart/2005/8/layout/process4"/>
    <dgm:cxn modelId="{D2846F4C-FD68-45FF-95C3-E9E334573A86}" type="presParOf" srcId="{5D7116AD-479D-4A01-8472-D71D926CB221}" destId="{B9CE3A7B-D2A1-4241-AAA7-202631F91FE4}" srcOrd="1" destOrd="0" presId="urn:microsoft.com/office/officeart/2005/8/layout/process4"/>
    <dgm:cxn modelId="{36A41DE9-4448-42CD-A91F-8EFC08441BF3}" type="presParOf" srcId="{5D7116AD-479D-4A01-8472-D71D926CB221}" destId="{F1B65A97-1049-4CEA-85C9-F44336D15D23}" srcOrd="2" destOrd="0" presId="urn:microsoft.com/office/officeart/2005/8/layout/process4"/>
    <dgm:cxn modelId="{A31C27BD-3FB0-4454-B79F-2503FD7DE1BD}" type="presParOf" srcId="{F1B65A97-1049-4CEA-85C9-F44336D15D23}" destId="{FD9CAAAF-9CAE-4A42-AF00-C12C4566B062}" srcOrd="0" destOrd="0" presId="urn:microsoft.com/office/officeart/2005/8/layout/process4"/>
    <dgm:cxn modelId="{1AC26F83-A051-4A41-B046-5CC27DB0EC10}" type="presParOf" srcId="{5D7116AD-479D-4A01-8472-D71D926CB221}" destId="{63A7C224-F491-4328-849E-AE085748679B}" srcOrd="3" destOrd="0" presId="urn:microsoft.com/office/officeart/2005/8/layout/process4"/>
    <dgm:cxn modelId="{5DED8E05-3594-4FD2-9375-44F63E2137D8}" type="presParOf" srcId="{5D7116AD-479D-4A01-8472-D71D926CB221}" destId="{FE32B542-640A-4D57-B02D-55E1C2B8302A}" srcOrd="4" destOrd="0" presId="urn:microsoft.com/office/officeart/2005/8/layout/process4"/>
    <dgm:cxn modelId="{406D216A-4DD6-40BB-8E54-DD8ED3D85197}" type="presParOf" srcId="{FE32B542-640A-4D57-B02D-55E1C2B8302A}" destId="{3D215166-5150-4D11-A0C5-0A394CD4924D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01B0E-3E2D-4492-AAA5-6452CFAC3C9D}">
      <dsp:nvSpPr>
        <dsp:cNvPr id="0" name=""/>
        <dsp:cNvSpPr/>
      </dsp:nvSpPr>
      <dsp:spPr>
        <a:xfrm>
          <a:off x="0" y="3061982"/>
          <a:ext cx="3343959" cy="1355326"/>
        </a:xfrm>
        <a:prstGeom prst="rect">
          <a:avLst/>
        </a:prstGeom>
        <a:solidFill>
          <a:schemeClr val="bg1">
            <a:lumMod val="7500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2060"/>
              </a:solidFill>
              <a:latin typeface="Cambria" panose="02040503050406030204" pitchFamily="18" charset="0"/>
            </a:rPr>
            <a:t>OBA (Assessment) </a:t>
          </a:r>
        </a:p>
      </dsp:txBody>
      <dsp:txXfrm>
        <a:off x="0" y="3061982"/>
        <a:ext cx="3343959" cy="1355326"/>
      </dsp:txXfrm>
    </dsp:sp>
    <dsp:sp modelId="{FD9CAAAF-9CAE-4A42-AF00-C12C4566B062}">
      <dsp:nvSpPr>
        <dsp:cNvPr id="0" name=""/>
        <dsp:cNvSpPr/>
      </dsp:nvSpPr>
      <dsp:spPr>
        <a:xfrm rot="10800000">
          <a:off x="0" y="1531114"/>
          <a:ext cx="3343959" cy="1545945"/>
        </a:xfrm>
        <a:prstGeom prst="upArrowCallout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Cambria" panose="02040503050406030204" pitchFamily="18" charset="0"/>
            </a:rPr>
            <a:t>OBTL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Cambria" panose="02040503050406030204" pitchFamily="18" charset="0"/>
            </a:rPr>
            <a:t>(Teaching Learning)</a:t>
          </a:r>
        </a:p>
      </dsp:txBody>
      <dsp:txXfrm rot="10800000">
        <a:off x="0" y="1531114"/>
        <a:ext cx="3343959" cy="1004509"/>
      </dsp:txXfrm>
    </dsp:sp>
    <dsp:sp modelId="{3D215166-5150-4D11-A0C5-0A394CD4924D}">
      <dsp:nvSpPr>
        <dsp:cNvPr id="0" name=""/>
        <dsp:cNvSpPr/>
      </dsp:nvSpPr>
      <dsp:spPr>
        <a:xfrm rot="10800000">
          <a:off x="0" y="246"/>
          <a:ext cx="3343959" cy="1545945"/>
        </a:xfrm>
        <a:prstGeom prst="upArrowCallout">
          <a:avLst/>
        </a:prstGeom>
        <a:solidFill>
          <a:srgbClr val="92D050"/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2060"/>
              </a:solidFill>
              <a:latin typeface="Cambria" panose="02040503050406030204" pitchFamily="18" charset="0"/>
            </a:rPr>
            <a:t>OBC 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Cambria" panose="02040503050406030204" pitchFamily="18" charset="0"/>
            </a:rPr>
            <a:t>(Curriculum) </a:t>
          </a:r>
        </a:p>
      </dsp:txBody>
      <dsp:txXfrm rot="10800000">
        <a:off x="0" y="246"/>
        <a:ext cx="3343959" cy="100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A0837-0A6B-4603-B327-85CA38AC9325}" type="datetimeFigureOut">
              <a:rPr lang="en-US" smtClean="0"/>
              <a:pPr/>
              <a:t>14-Feb-24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2A2D9-01E9-449F-AAFB-2AE183590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3T11:19:39.82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ED03A-7D8B-4888-A192-1C44338B2A75}" type="datetimeFigureOut">
              <a:rPr lang="en-US" smtClean="0"/>
              <a:pPr/>
              <a:t>14-Feb-24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68A-60F6-484A-9452-ED927F6B7F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A68A-60F6-484A-9452-ED927F6B7F0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8D5AA-C808-4F78-B637-85D066328AF4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A68A-60F6-484A-9452-ED927F6B7F0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8D5AA-C808-4F78-B637-85D066328AF4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8D5AA-C808-4F78-B637-85D066328AF4}" type="slidenum">
              <a:rPr lang="en-IN" smtClean="0"/>
              <a:pPr/>
              <a:t>58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8D5AA-C808-4F78-B637-85D066328AF4}" type="slidenum">
              <a:rPr lang="en-IN" smtClean="0"/>
              <a:pPr/>
              <a:t>62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A68A-60F6-484A-9452-ED927F6B7F0A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AFD5-83FD-439F-98A4-8A742274DE59}" type="datetime1">
              <a:rPr lang="en-US" smtClean="0"/>
              <a:pPr/>
              <a:t>14-Feb-24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F266-6DD1-4C49-9183-CDF5D62D6752}" type="datetime1">
              <a:rPr lang="en-US" smtClean="0"/>
              <a:pPr/>
              <a:t>14-Feb-24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FDDF-C24E-419E-BDD8-9545788466F1}" type="datetime1">
              <a:rPr lang="en-US" smtClean="0"/>
              <a:pPr/>
              <a:t>14-Feb-24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C15E-5DFA-4379-AA1D-E1C1A50F4D08}" type="datetime1">
              <a:rPr lang="en-US" smtClean="0"/>
              <a:pPr/>
              <a:t>14-Feb-24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66AF-2CB0-4C49-B1AB-A60344042439}" type="datetime1">
              <a:rPr lang="en-US" smtClean="0"/>
              <a:pPr/>
              <a:t>14-Feb-24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A9B7-63B5-404F-BA36-69637AE87964}" type="datetime1">
              <a:rPr lang="en-US" smtClean="0"/>
              <a:pPr/>
              <a:t>14-Feb-24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7719-2A8C-4A97-9867-B4D151DA36AE}" type="datetime1">
              <a:rPr lang="en-US" smtClean="0"/>
              <a:pPr/>
              <a:t>14-Feb-24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0F20-E784-4B0B-A77E-DCE28782BB3F}" type="datetime1">
              <a:rPr lang="en-US" smtClean="0"/>
              <a:pPr/>
              <a:t>14-Feb-24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2689-ED5C-4BFE-9221-6A71CFEA3CE8}" type="datetime1">
              <a:rPr lang="en-US" smtClean="0"/>
              <a:pPr/>
              <a:t>14-Feb-24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E6FD-D49B-4A32-B2C5-7AE472644798}" type="datetime1">
              <a:rPr lang="en-US" smtClean="0"/>
              <a:pPr/>
              <a:t>14-Feb-24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131E-2C70-47CC-9BEC-C49C48BC1C7E}" type="datetime1">
              <a:rPr lang="en-US" smtClean="0"/>
              <a:pPr/>
              <a:t>14-Feb-24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1EA65-EE53-4D14-B10C-B478DBE6898C}" type="datetime1">
              <a:rPr lang="en-US" smtClean="0"/>
              <a:pPr/>
              <a:t>14-Feb-24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43AE1-4D58-46CC-86B7-9B893B8980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1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85926"/>
            <a:ext cx="9144000" cy="507207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0A85890-BFB2-6E32-C97F-68596E3F7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496"/>
            <a:ext cx="9144000" cy="357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00306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TMAES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POLYTECHNIC (GOVT AIDED)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Recognized by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Karnataka &amp; Approved by AICTE, New Delhi.)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HOSAPETE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website: https://tmaespolytechnichpt.com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MECHANICAL ENGG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time Accreditation, Application No 6947/06/06/2022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0175A8-13A9-181E-151F-C4DBA178F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1979"/>
            <a:ext cx="827534" cy="10019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AE0086-9DA3-B393-65B6-4BEDF24ADBAD}"/>
              </a:ext>
            </a:extLst>
          </p:cNvPr>
          <p:cNvSpPr txBox="1"/>
          <p:nvPr/>
        </p:nvSpPr>
        <p:spPr>
          <a:xfrm>
            <a:off x="-108520" y="1785923"/>
            <a:ext cx="314167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HEARTLY 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NBA TEAM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16/2/24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18/2/24</a:t>
            </a:r>
            <a:endParaRPr lang="en-IN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2115081-E04A-290F-20F1-884753A323B4}"/>
              </a:ext>
            </a:extLst>
          </p:cNvPr>
          <p:cNvSpPr txBox="1"/>
          <p:nvPr/>
        </p:nvSpPr>
        <p:spPr>
          <a:xfrm>
            <a:off x="5796136" y="5517232"/>
            <a:ext cx="31839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</a:p>
          <a:p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Sri T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Naziruddeen</a:t>
            </a:r>
            <a:endParaRPr lang="en-IN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43438" y="1556792"/>
            <a:ext cx="407196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0034" y="1560212"/>
            <a:ext cx="40005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14876" y="2214554"/>
            <a:ext cx="4000528" cy="385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034" y="2214554"/>
            <a:ext cx="3929090" cy="385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PSO’s &amp; PEO’s OF THE DEPARTMENT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PSO’s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students will be able to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apply necessary concepts in core areas of mechanical engineering.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students will be able to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develop &amp; optimize solutions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computer aided drawing &amp; manufacturing platforms.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students will gain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team spirit for working in a variety of manufacturing industries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Automobile &amp; power sectors as well as pursuing higher studies for contribution to research &amp; development.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PEO’s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84693" cy="395128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To prepare students for </a:t>
            </a:r>
            <a:r>
              <a:rPr lang="en-US" sz="2900" u="sng" dirty="0">
                <a:latin typeface="Times New Roman" pitchFamily="18" charset="0"/>
                <a:cs typeface="Times New Roman" pitchFamily="18" charset="0"/>
              </a:rPr>
              <a:t>successful careers in industry</a:t>
            </a:r>
            <a:r>
              <a:rPr lang="en-US" sz="2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to meet changing demands of their profession and </a:t>
            </a:r>
            <a:r>
              <a:rPr lang="en-US" sz="2900" u="sng" dirty="0">
                <a:latin typeface="Times New Roman" pitchFamily="18" charset="0"/>
                <a:cs typeface="Times New Roman" pitchFamily="18" charset="0"/>
              </a:rPr>
              <a:t>instill a desire to learn continuously.</a:t>
            </a:r>
          </a:p>
          <a:p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To provide students </a:t>
            </a:r>
            <a:r>
              <a:rPr lang="en-US" sz="2900" u="sng" dirty="0">
                <a:latin typeface="Times New Roman" pitchFamily="18" charset="0"/>
                <a:cs typeface="Times New Roman" pitchFamily="18" charset="0"/>
              </a:rPr>
              <a:t>strong foundation in mathematics, science and sound basic theoretical knowledge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along with required practical skills in the core areas of mechanical engineering  to demonstrate technical excellence</a:t>
            </a:r>
          </a:p>
          <a:p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To inculcate </a:t>
            </a:r>
            <a:r>
              <a:rPr lang="en-US" sz="2900" u="sng" dirty="0">
                <a:latin typeface="Times New Roman" pitchFamily="18" charset="0"/>
                <a:cs typeface="Times New Roman" pitchFamily="18" charset="0"/>
              </a:rPr>
              <a:t>team work capabilities and communication skills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among graduates of mechanical engineers.</a:t>
            </a:r>
          </a:p>
          <a:p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To create </a:t>
            </a:r>
            <a:r>
              <a:rPr lang="en-US" sz="2900" u="sng" dirty="0">
                <a:latin typeface="Times New Roman" pitchFamily="18" charset="0"/>
                <a:cs typeface="Times New Roman" pitchFamily="18" charset="0"/>
              </a:rPr>
              <a:t>awareness on environmental  issues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towards professional career advancement and </a:t>
            </a:r>
            <a:r>
              <a:rPr lang="en-US" sz="2900" u="sng" dirty="0">
                <a:latin typeface="Times New Roman" pitchFamily="18" charset="0"/>
                <a:cs typeface="Times New Roman" pitchFamily="18" charset="0"/>
              </a:rPr>
              <a:t>need for life-long learning.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AB3CB0-7259-9769-357A-031479E6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10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CRITERIA – 2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PROGRAM CURRICULUM &amp; TEACHING LEARNING PROCESSES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1E2FED7-2864-B685-4172-C8EB4FE8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11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301" y="188640"/>
            <a:ext cx="8579397" cy="10001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COMPONENTS OF THE CURRICULUM (2020 CURRICULUM)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83326696"/>
              </p:ext>
            </p:extLst>
          </p:nvPr>
        </p:nvGraphicFramePr>
        <p:xfrm>
          <a:off x="282302" y="1412775"/>
          <a:ext cx="5225801" cy="4970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1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93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8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68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35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Component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Total Credits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Total Contact Hrs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of Total Credits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11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General Studies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en-US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3.1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45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Applied Science Courses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6.1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11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Audit Courses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en-US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4.5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17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Basic </a:t>
                      </a:r>
                      <a:r>
                        <a:rPr lang="en-IN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Engg</a:t>
                      </a:r>
                      <a:r>
                        <a:rPr lang="en-IN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&amp; Technology Courses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en-US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6.1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45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Departmental Core Courses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</a:t>
                      </a:r>
                      <a:endParaRPr lang="en-US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68.2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307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Project / Internship Courses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11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Total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194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3340499163"/>
              </p:ext>
            </p:extLst>
          </p:nvPr>
        </p:nvGraphicFramePr>
        <p:xfrm>
          <a:off x="5429253" y="1440978"/>
          <a:ext cx="3575321" cy="479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12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TEACHING LEARNING PROCESSES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1273"/>
            <a:ext cx="9144000" cy="5600095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Identified Curriculum Gaps</a:t>
            </a:r>
          </a:p>
          <a:p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786" y="1945640"/>
          <a:ext cx="7429552" cy="423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71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137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Identified Gap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Reasons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108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Knowledge of Mathematics &amp; Science fundamentals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Mathematics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&amp; Science basics form the foundation for engineering &amp;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Engg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Drawing course needs units &amp; dimensions knowledge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378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Operation of Calculator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The third semester students are supposed to solve problems using calculators.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378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Communication skills &amp; Personality Development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Diploma students have to communicate effectively while attending campus interviews.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13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STUDENT PROJECT RECOGNITIONS</a:t>
            </a:r>
          </a:p>
        </p:txBody>
      </p:sp>
      <p:grpSp>
        <p:nvGrpSpPr>
          <p:cNvPr id="1026" name="Group 2"/>
          <p:cNvGrpSpPr>
            <a:grpSpLocks noGrp="1"/>
          </p:cNvGrpSpPr>
          <p:nvPr/>
        </p:nvGrpSpPr>
        <p:grpSpPr bwMode="auto">
          <a:xfrm>
            <a:off x="3219" y="1144595"/>
            <a:ext cx="9137561" cy="5594336"/>
            <a:chOff x="832" y="-22"/>
            <a:chExt cx="14192" cy="8790"/>
          </a:xfrm>
        </p:grpSpPr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832" y="-18"/>
              <a:ext cx="1418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185" y="0"/>
                </a:cxn>
              </a:cxnLst>
              <a:rect l="0" t="0" r="r" b="b"/>
              <a:pathLst>
                <a:path w="14185">
                  <a:moveTo>
                    <a:pt x="0" y="0"/>
                  </a:moveTo>
                  <a:lnTo>
                    <a:pt x="14185" y="0"/>
                  </a:lnTo>
                </a:path>
              </a:pathLst>
            </a:custGeom>
            <a:noFill/>
            <a:ln w="5982">
              <a:solidFill>
                <a:srgbClr val="CCCC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15020" y="-22"/>
              <a:ext cx="0" cy="8783"/>
            </a:xfrm>
            <a:custGeom>
              <a:avLst/>
              <a:gdLst/>
              <a:ahLst/>
              <a:cxnLst>
                <a:cxn ang="0">
                  <a:pos x="0" y="8783"/>
                </a:cxn>
                <a:cxn ang="0">
                  <a:pos x="0" y="0"/>
                </a:cxn>
              </a:cxnLst>
              <a:rect l="0" t="0" r="r" b="b"/>
              <a:pathLst>
                <a:path h="8783">
                  <a:moveTo>
                    <a:pt x="0" y="8783"/>
                  </a:moveTo>
                  <a:lnTo>
                    <a:pt x="0" y="0"/>
                  </a:lnTo>
                </a:path>
              </a:pathLst>
            </a:custGeom>
            <a:noFill/>
            <a:ln w="5982">
              <a:solidFill>
                <a:srgbClr val="CCCC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839" y="8765"/>
              <a:ext cx="1418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185" y="0"/>
                </a:cxn>
              </a:cxnLst>
              <a:rect l="0" t="0" r="r" b="b"/>
              <a:pathLst>
                <a:path w="14185">
                  <a:moveTo>
                    <a:pt x="0" y="0"/>
                  </a:moveTo>
                  <a:lnTo>
                    <a:pt x="14185" y="0"/>
                  </a:lnTo>
                </a:path>
              </a:pathLst>
            </a:custGeom>
            <a:noFill/>
            <a:ln w="5982">
              <a:solidFill>
                <a:srgbClr val="CCCC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836" y="-15"/>
              <a:ext cx="0" cy="8783"/>
            </a:xfrm>
            <a:custGeom>
              <a:avLst/>
              <a:gdLst/>
              <a:ahLst/>
              <a:cxnLst>
                <a:cxn ang="0">
                  <a:pos x="0" y="8784"/>
                </a:cxn>
                <a:cxn ang="0">
                  <a:pos x="0" y="0"/>
                </a:cxn>
              </a:cxnLst>
              <a:rect l="0" t="0" r="r" b="b"/>
              <a:pathLst>
                <a:path h="8783">
                  <a:moveTo>
                    <a:pt x="0" y="8784"/>
                  </a:moveTo>
                  <a:lnTo>
                    <a:pt x="0" y="0"/>
                  </a:lnTo>
                </a:path>
              </a:pathLst>
            </a:custGeom>
            <a:noFill/>
            <a:ln w="5982">
              <a:solidFill>
                <a:srgbClr val="CCCC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0567363-BDF2-71E3-2E45-4AD479D3F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9" t="2177" r="13661" b="4934"/>
          <a:stretch/>
        </p:blipFill>
        <p:spPr bwMode="auto">
          <a:xfrm>
            <a:off x="4351620" y="3279255"/>
            <a:ext cx="4675562" cy="34296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D47A1E9-EDAF-E764-CD2E-201218390A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18000" contrast="-15000"/>
                    </a14:imgEffect>
                  </a14:imgLayer>
                </a14:imgProps>
              </a:ext>
            </a:extLst>
          </a:blip>
          <a:srcRect l="4445" r="16475"/>
          <a:stretch/>
        </p:blipFill>
        <p:spPr bwMode="auto">
          <a:xfrm>
            <a:off x="7707" y="1117898"/>
            <a:ext cx="4373546" cy="32472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14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INDUSTRIAL VISITS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1273"/>
            <a:ext cx="9144000" cy="5600095"/>
          </a:xfrm>
        </p:spPr>
        <p:txBody>
          <a:bodyPr>
            <a:normAutofit/>
          </a:bodyPr>
          <a:lstStyle/>
          <a:p>
            <a:pPr marL="457200" indent="-457200" algn="l"/>
            <a:endParaRPr lang="en-US" sz="2400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pPr marL="457200" indent="-457200" algn="l"/>
            <a:endParaRPr lang="en-US" sz="2400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pPr marL="457200" indent="-457200" algn="l"/>
            <a:endParaRPr lang="en-US" sz="2400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pPr marL="457200" indent="-457200" algn="l"/>
            <a:endParaRPr lang="en-US" sz="2400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pPr marL="457200" indent="-457200" algn="l"/>
            <a:endParaRPr lang="en-US" sz="2400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pPr marL="457200" indent="-457200" algn="l"/>
            <a:endParaRPr lang="en-US" sz="2400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pPr marL="457200" indent="-457200" algn="l"/>
            <a:endParaRPr lang="en-US" sz="2400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Picture 3" descr="C:\Users\HCL\AppData\Local\Microsoft\Windows\Temporary Internet Files\Content.Word\Screenshot_20231003_1341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4429124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:\images sara\images sara\Screenshot_20231003_1341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142984"/>
            <a:ext cx="464343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HCL\AppData\Local\Microsoft\Windows\Temporary Internet Files\Content.Word\Screenshot_2023_1003_13415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442912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HCL\AppData\Local\Microsoft\Windows\Temporary Internet Files\Content.Word\Screenshot_2023_1003_1344097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786190"/>
            <a:ext cx="464343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15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/>
          <a:lstStyle/>
          <a:p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CRITERIA – 3</a:t>
            </a:r>
            <a:b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COURSE OUTCOMES &amp; PROGRAM OUTCOMES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7ED4CED-91EF-CE56-6BA5-CB131B53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b="1" smtClean="0">
                <a:solidFill>
                  <a:srgbClr val="FF0000"/>
                </a:solidFill>
              </a:rPr>
              <a:pPr/>
              <a:t>16</a:t>
            </a:fld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PROGRAM OUTCOMES</a:t>
            </a:r>
            <a:b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FF00"/>
              </a:solidFill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5" name="table">
            <a:extLst>
              <a:ext uri="{FF2B5EF4-FFF2-40B4-BE49-F238E27FC236}">
                <a16:creationId xmlns="" xmlns:a16="http://schemas.microsoft.com/office/drawing/2014/main" id="{158089D7-BF1A-DBDB-671F-D8037257C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66"/>
          <a:stretch/>
        </p:blipFill>
        <p:spPr bwMode="auto">
          <a:xfrm>
            <a:off x="0" y="1142984"/>
            <a:ext cx="9188401" cy="57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17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PROGRAM SPECIFIC OUTCOMES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8E06D712-8952-C0F9-2438-53EDAB34A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4906121"/>
              </p:ext>
            </p:extLst>
          </p:nvPr>
        </p:nvGraphicFramePr>
        <p:xfrm>
          <a:off x="0" y="1124744"/>
          <a:ext cx="9144000" cy="5616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5359">
                  <a:extLst>
                    <a:ext uri="{9D8B030D-6E8A-4147-A177-3AD203B41FA5}">
                      <a16:colId xmlns="" xmlns:a16="http://schemas.microsoft.com/office/drawing/2014/main" val="2432859927"/>
                    </a:ext>
                  </a:extLst>
                </a:gridCol>
                <a:gridCol w="8168641">
                  <a:extLst>
                    <a:ext uri="{9D8B030D-6E8A-4147-A177-3AD203B41FA5}">
                      <a16:colId xmlns="" xmlns:a16="http://schemas.microsoft.com/office/drawing/2014/main" val="894073294"/>
                    </a:ext>
                  </a:extLst>
                </a:gridCol>
              </a:tblGrid>
              <a:tr h="102120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PSO</a:t>
                      </a:r>
                      <a:endParaRPr lang="en-IN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3600" kern="100" dirty="0">
                          <a:effectLst/>
                        </a:rPr>
                        <a:t>STATEMENT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553836650"/>
                  </a:ext>
                </a:extLst>
              </a:tr>
              <a:tr h="102120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PSO1</a:t>
                      </a:r>
                      <a:endParaRPr lang="en-IN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students will be able to </a:t>
                      </a:r>
                      <a:r>
                        <a:rPr lang="en-IN" sz="28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apply necessary concepts in core areas of mechanical engineering</a:t>
                      </a:r>
                      <a:endParaRPr lang="en-IN" sz="1600" u="sng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37036606"/>
                  </a:ext>
                </a:extLst>
              </a:tr>
              <a:tr h="1531807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PSO2</a:t>
                      </a:r>
                      <a:endParaRPr lang="en-IN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students will be able to </a:t>
                      </a:r>
                      <a:r>
                        <a:rPr lang="en-IN" sz="28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 &amp; optimize solution</a:t>
                      </a:r>
                      <a:r>
                        <a:rPr lang="en-IN" sz="2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computer aided drawing &amp; manufacturing platforms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70118658"/>
                  </a:ext>
                </a:extLst>
              </a:tr>
              <a:tr h="2042409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PSO3</a:t>
                      </a:r>
                      <a:endParaRPr lang="en-IN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students will gain </a:t>
                      </a:r>
                      <a:r>
                        <a:rPr lang="en-IN" sz="2800" u="sng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team spirit for working in a variety of manufacturing industries,</a:t>
                      </a:r>
                      <a:r>
                        <a:rPr lang="en-I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Automobile &amp; power sectors as well as pursuing higher studies for contribution to research &amp; development/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63434939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18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936104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CO-PO MAPPING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86926266"/>
              </p:ext>
            </p:extLst>
          </p:nvPr>
        </p:nvGraphicFramePr>
        <p:xfrm>
          <a:off x="0" y="3428999"/>
          <a:ext cx="9144000" cy="3168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Course</a:t>
                      </a:r>
                      <a:endParaRPr lang="en-US" sz="18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PO1</a:t>
                      </a:r>
                      <a:endParaRPr lang="en-US" sz="18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PO2</a:t>
                      </a:r>
                      <a:endParaRPr lang="en-US" sz="18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PO3</a:t>
                      </a:r>
                      <a:endParaRPr lang="en-US" sz="18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PO4</a:t>
                      </a:r>
                      <a:endParaRPr lang="en-US" sz="18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PO5</a:t>
                      </a:r>
                      <a:endParaRPr lang="en-US" sz="18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PO6</a:t>
                      </a:r>
                      <a:endParaRPr lang="en-US" sz="18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PO7</a:t>
                      </a:r>
                      <a:endParaRPr lang="en-US" sz="18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C201.1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C201.2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C201.3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C201.4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701918"/>
              </p:ext>
            </p:extLst>
          </p:nvPr>
        </p:nvGraphicFramePr>
        <p:xfrm>
          <a:off x="0" y="908720"/>
          <a:ext cx="9144000" cy="2529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243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29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Course Name &amp; Code:  Mechanics of Machines, 20ME31P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Course Outcome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Statements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7680">
                <a:tc>
                  <a:txBody>
                    <a:bodyPr/>
                    <a:lstStyle/>
                    <a:p>
                      <a:pPr marL="168910" marR="164465" algn="ctr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C201.1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Analyse Simple Stresses and Strains on given Structural member that is subjected to tensile, Compressive and Shear loads by using Destructive Test.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7680">
                <a:tc>
                  <a:txBody>
                    <a:bodyPr/>
                    <a:lstStyle/>
                    <a:p>
                      <a:pPr marL="168910" marR="16446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C201.2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Draw Shear force Diagram (SFD) and Bending moment Diagram (BMD) and Also, Analyse Bending Stresses in a Beam using Finite element methods(FEM) software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7680">
                <a:tc>
                  <a:txBody>
                    <a:bodyPr/>
                    <a:lstStyle/>
                    <a:p>
                      <a:pPr marL="168910" marR="16446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C201.3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Demonstrate the application of finite element formulations to solve both One dimensional and Two dimensional Problems.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7151">
                <a:tc>
                  <a:txBody>
                    <a:bodyPr/>
                    <a:lstStyle/>
                    <a:p>
                      <a:pPr marL="168910" marR="16446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C201.4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Demonstrate the application of FEM software for Validation of both One dimensional and Two dimensional Problems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19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2165" y="5061927"/>
            <a:ext cx="205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PART - 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A15482D-15E4-36B2-A161-6E4AABCE1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472" y="1904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B3FF95DA-57DF-ADAE-D874-DD14445F7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1546"/>
            <a:ext cx="9144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6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Introduction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2. Department Achievements / Recognitions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6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3.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Criteria 1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Vision, Mission &amp; Program Educational Objectives. </a:t>
            </a:r>
            <a:r>
              <a:rPr lang="en-US" altLang="en-US" sz="26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    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6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4.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Criteria 2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Program Curriculum &amp; Teaching Learning Processes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6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Criteria 3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Program Outcomes &amp; Course Outcomes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6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Criteria 4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Students Performance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6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7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Criteria 5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Faculty Information &amp; contribution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6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Criteria 6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Faculties &amp; Technical Support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6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9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Criteria 7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Continuous Improvement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3128" y="101225"/>
            <a:ext cx="1457325" cy="4154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9FA7DF8-56D3-9D0A-6971-B31DC4253172}"/>
              </a:ext>
            </a:extLst>
          </p:cNvPr>
          <p:cNvSpPr txBox="1"/>
          <p:nvPr/>
        </p:nvSpPr>
        <p:spPr>
          <a:xfrm>
            <a:off x="3263529" y="516723"/>
            <a:ext cx="2448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 - 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EFAA6F7-08C7-A890-D3DD-9751A7C735A7}"/>
              </a:ext>
            </a:extLst>
          </p:cNvPr>
          <p:cNvSpPr txBox="1"/>
          <p:nvPr/>
        </p:nvSpPr>
        <p:spPr>
          <a:xfrm>
            <a:off x="40134" y="5562758"/>
            <a:ext cx="87233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OBE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Philosophy followed by  the Department</a:t>
            </a:r>
            <a:endParaRPr lang="en-IN" sz="26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DAC8B2F-DEF7-CD2E-6ABD-3B50A8AB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2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246043" y="4042764"/>
            <a:ext cx="1680362" cy="583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722023" y="535900"/>
            <a:ext cx="465223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IN" sz="3200" dirty="0">
                <a:latin typeface="Cambria" panose="02040503050406030204" pitchFamily="18" charset="0"/>
              </a:rPr>
              <a:t>Assessment Methodology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8729" y="3135976"/>
            <a:ext cx="1438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Written test </a:t>
            </a:r>
            <a:endParaRPr lang="en-IN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197999" y="2131530"/>
            <a:ext cx="0" cy="276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567506" y="2122476"/>
            <a:ext cx="0" cy="276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367197" y="21719"/>
            <a:ext cx="337945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OBE Assessment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256969" y="4966108"/>
            <a:ext cx="276588" cy="1860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249438" y="4149684"/>
            <a:ext cx="944" cy="83503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8">
            <a:extLst>
              <a:ext uri="{FF2B5EF4-FFF2-40B4-BE49-F238E27FC236}">
                <a16:creationId xmlns="" xmlns:a16="http://schemas.microsoft.com/office/drawing/2014/main" id="{DEC1EF17-0241-353B-A6D2-90C097E94504}"/>
              </a:ext>
            </a:extLst>
          </p:cNvPr>
          <p:cNvGrpSpPr/>
          <p:nvPr/>
        </p:nvGrpSpPr>
        <p:grpSpPr>
          <a:xfrm>
            <a:off x="457200" y="1352331"/>
            <a:ext cx="8219449" cy="5229392"/>
            <a:chOff x="428596" y="1505248"/>
            <a:chExt cx="8219449" cy="5229392"/>
          </a:xfrm>
        </p:grpSpPr>
        <p:sp>
          <p:nvSpPr>
            <p:cNvPr id="38" name="Rectangle 37"/>
            <p:cNvSpPr/>
            <p:nvPr/>
          </p:nvSpPr>
          <p:spPr>
            <a:xfrm>
              <a:off x="1285852" y="3127903"/>
              <a:ext cx="1607449" cy="5254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Internal Assessment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97131" y="1505248"/>
              <a:ext cx="2608343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none">
              <a:spAutoFit/>
            </a:bodyPr>
            <a:lstStyle/>
            <a:p>
              <a:r>
                <a:rPr lang="en-IN" b="1" dirty="0">
                  <a:latin typeface="Calibri,Bold"/>
                </a:rPr>
                <a:t>CO Assessment Tools</a:t>
              </a:r>
              <a:endParaRPr lang="en-IN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10497" y="2407972"/>
              <a:ext cx="2916119" cy="36933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IN" b="1" dirty="0">
                  <a:latin typeface="Calibri,Bold"/>
                </a:rPr>
                <a:t>Direct Assessment Tools</a:t>
              </a:r>
              <a:endParaRPr lang="en-IN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52389" y="2407972"/>
              <a:ext cx="3095656" cy="369332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IN" b="1" dirty="0">
                  <a:latin typeface="Calibri,Bold"/>
                </a:rPr>
                <a:t>Indirect Assessment Tools</a:t>
              </a:r>
              <a:endParaRPr lang="en-IN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8596" y="4011184"/>
              <a:ext cx="35719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548005" algn="just">
                <a:tabLst>
                  <a:tab pos="988695" algn="l"/>
                </a:tabLst>
              </a:pPr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</a:t>
              </a:r>
            </a:p>
            <a:p>
              <a:pPr marR="548005" algn="just">
                <a:tabLst>
                  <a:tab pos="988695" algn="l"/>
                </a:tabLst>
              </a:pPr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Activity</a:t>
              </a:r>
            </a:p>
            <a:p>
              <a:pPr marR="548005" algn="just">
                <a:tabLst>
                  <a:tab pos="988695" algn="l"/>
                </a:tabLst>
              </a:pPr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</a:t>
              </a:r>
            </a:p>
            <a:p>
              <a:pPr marR="548005" algn="just">
                <a:tabLst>
                  <a:tab pos="988695" algn="l"/>
                </a:tabLst>
              </a:pPr>
              <a:endPara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26139" y="5098795"/>
              <a:ext cx="1680362" cy="9233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R="548005" algn="just">
                <a:tabLst>
                  <a:tab pos="988695" algn="l"/>
                </a:tabLst>
              </a:pPr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Multiple choice questions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42934" y="6226809"/>
              <a:ext cx="1876357" cy="5078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anchor="ctr">
              <a:spAutoFit/>
            </a:bodyPr>
            <a:lstStyle/>
            <a:p>
              <a:pPr marR="548005" algn="r">
                <a:lnSpc>
                  <a:spcPct val="150000"/>
                </a:lnSpc>
                <a:tabLst>
                  <a:tab pos="988695" algn="l"/>
                </a:tabLst>
              </a:pPr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Open Book 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59604" y="5191051"/>
              <a:ext cx="1875980" cy="9233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R="548005" algn="ctr">
                <a:lnSpc>
                  <a:spcPct val="150000"/>
                </a:lnSpc>
                <a:tabLst>
                  <a:tab pos="988695" algn="l"/>
                </a:tabLst>
              </a:pPr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Laboratory records</a:t>
              </a:r>
              <a:endPara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59604" y="3088346"/>
              <a:ext cx="1875980" cy="6463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Internship Training</a:t>
              </a:r>
              <a:endParaRPr lang="en-IN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67165" y="4149682"/>
              <a:ext cx="1839788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</a:t>
              </a:r>
              <a:endParaRPr lang="en-IN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62439" y="6201932"/>
              <a:ext cx="1825328" cy="5078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R="548005" algn="ctr">
                <a:lnSpc>
                  <a:spcPct val="150000"/>
                </a:lnSpc>
                <a:tabLst>
                  <a:tab pos="988695" algn="l"/>
                </a:tabLst>
              </a:pPr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SEE</a:t>
              </a:r>
              <a:endPara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33558" y="3872745"/>
              <a:ext cx="1412420" cy="72943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Employer Survey</a:t>
              </a:r>
              <a:endPara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34"/>
            <p:cNvGrpSpPr/>
            <p:nvPr/>
          </p:nvGrpSpPr>
          <p:grpSpPr>
            <a:xfrm>
              <a:off x="2905148" y="2756176"/>
              <a:ext cx="3614291" cy="3699670"/>
              <a:chOff x="3054510" y="2009827"/>
              <a:chExt cx="4819055" cy="369967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H="1">
                <a:off x="3418480" y="2043656"/>
                <a:ext cx="8805" cy="3665841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3054510" y="2534808"/>
                <a:ext cx="360000" cy="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>
                <a:off x="3054510" y="3529180"/>
                <a:ext cx="360000" cy="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3062370" y="4728957"/>
                <a:ext cx="360000" cy="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>
                <a:off x="3075927" y="5698995"/>
                <a:ext cx="360000" cy="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3414509" y="2524797"/>
                <a:ext cx="360000" cy="9054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3435927" y="3519169"/>
                <a:ext cx="360000" cy="9054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3406369" y="4713898"/>
                <a:ext cx="360000" cy="9054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V="1">
                <a:off x="3443868" y="5689941"/>
                <a:ext cx="360000" cy="9054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7513565" y="2515255"/>
                <a:ext cx="360000" cy="9054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V="1">
                <a:off x="7504291" y="3367507"/>
                <a:ext cx="360000" cy="9054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7513565" y="2009827"/>
                <a:ext cx="1" cy="1385341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/>
            <p:cNvSpPr/>
            <p:nvPr/>
          </p:nvSpPr>
          <p:spPr>
            <a:xfrm>
              <a:off x="6567505" y="3058312"/>
              <a:ext cx="1378472" cy="72943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Alumni Survey</a:t>
              </a:r>
              <a:endPara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Arrow Connector 49"/>
            <p:cNvCxnSpPr>
              <a:stCxn id="6" idx="2"/>
            </p:cNvCxnSpPr>
            <p:nvPr/>
          </p:nvCxnSpPr>
          <p:spPr>
            <a:xfrm rot="5400000">
              <a:off x="4708751" y="1838978"/>
              <a:ext cx="256950" cy="32815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3197166" y="2122476"/>
              <a:ext cx="3370340" cy="90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6540145" y="4687913"/>
              <a:ext cx="1412420" cy="72943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Prog.Exit  Survey</a:t>
              </a:r>
              <a:endPara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169644F-2732-BB5D-75F2-4497FC9EA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8DA5-F9C3-47FB-884C-70A6B9E18371}" type="slidenum">
              <a:rPr lang="en-IN" sz="2000" smtClean="0">
                <a:solidFill>
                  <a:srgbClr val="C00000"/>
                </a:solidFill>
              </a:rPr>
              <a:pPr/>
              <a:t>20</a:t>
            </a:fld>
            <a:endParaRPr lang="en-IN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39784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 ATTAINMENT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90357044"/>
              </p:ext>
            </p:extLst>
          </p:nvPr>
        </p:nvGraphicFramePr>
        <p:xfrm>
          <a:off x="179512" y="1052736"/>
          <a:ext cx="8712970" cy="5736863"/>
        </p:xfrm>
        <a:graphic>
          <a:graphicData uri="http://schemas.openxmlformats.org/drawingml/2006/table">
            <a:tbl>
              <a:tblPr/>
              <a:tblGrid>
                <a:gridCol w="7599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88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63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69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49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493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49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493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3492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3313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3313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396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 err="1">
                          <a:latin typeface="Times New Roman"/>
                          <a:ea typeface="Arial"/>
                          <a:cs typeface="Times New Roman"/>
                        </a:rPr>
                        <a:t>Sl</a:t>
                      </a: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 No.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SEM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Course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Course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No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CO1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CO2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CO3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CO4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CO5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CO6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1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1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Engg. Maths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C101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51.4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75.37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75.14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79.7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79.7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2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MFE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C102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51.4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75.37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75.14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79.7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79.7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3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 SKILLS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C103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93.04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95.81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95.4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95.4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4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CAED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C104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96.8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96.43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92.34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90.75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5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2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PMS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C105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51.4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75.37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75.14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79.7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79.7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79.7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0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6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SA LAB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C106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93.04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95.81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95.4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95.4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1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7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FEEE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C107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93.04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95.81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95.4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95.4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95.4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1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8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IT SKILLS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C108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96.8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96.43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92.34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90.75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90.75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1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9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MWP-1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C109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96.8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96.43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92.34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90.75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1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10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3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MOM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C201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80.91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77.41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92.53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90.1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1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11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MTT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C202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86.12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69.4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88.31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86.08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1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12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MT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C203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89.22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80.72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85.46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83.16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1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13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FPE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C204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86.12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69.4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88.31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86.08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1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14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OM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C205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93.2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87.66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94.02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71.56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1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15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CNCP&amp;M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C206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88.04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65.04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94.24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96.44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1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16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PDD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C207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54.32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86.87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73.15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77.87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81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17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EIA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C208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97.71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87.53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99.22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87.87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81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18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5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AMT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C301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98.32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90.6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100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/>
                          <a:ea typeface="Arial"/>
                          <a:cs typeface="Times New Roman"/>
                        </a:rPr>
                        <a:t>88.89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00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81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19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6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INTERNSHIP / PROJECT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C302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98.32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90.6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/>
                          <a:ea typeface="Arial"/>
                          <a:cs typeface="Times New Roman"/>
                        </a:rPr>
                        <a:t>100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1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0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2646" marR="62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B9420F0-5F4B-B5B3-566A-DB2AFE8E2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21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tx2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 ATTAINMENT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9351933"/>
              </p:ext>
            </p:extLst>
          </p:nvPr>
        </p:nvGraphicFramePr>
        <p:xfrm>
          <a:off x="107504" y="785795"/>
          <a:ext cx="8256390" cy="5712624"/>
        </p:xfrm>
        <a:graphic>
          <a:graphicData uri="http://schemas.openxmlformats.org/drawingml/2006/table">
            <a:tbl>
              <a:tblPr/>
              <a:tblGrid>
                <a:gridCol w="514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61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57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Sl</a:t>
                      </a: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No.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Course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PO1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PO3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PO4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PO5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PO6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PO7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C101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2.32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2.32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2.32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2.32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0.77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C102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2.32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2.32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2.32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2.32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0.77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C103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2.84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2.87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C104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2.82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2.82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C105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2.32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2.32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0.8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1.6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0.65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2.42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C106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2.82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2.82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2.82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2.82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2.82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C107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2.82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2.82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C108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2.82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2.82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2.82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C109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2.82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2.82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C201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2.64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2.6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2.74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2.7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C202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2.82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2.82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2.82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0.74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1.82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C203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2.54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2.55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2.53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C204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2.62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0.89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2.6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2.62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C205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2.85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1.91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0.98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0.98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2.9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C206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2.72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0.84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2.79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2.86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C207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0.81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2.52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2.52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1.65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C208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2.92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2.92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1.94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C301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2.97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2.98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2.92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2.92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1.99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C302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2.97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2.97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2.97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2.97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2.97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2.97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2.97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 pitchFamily="18" charset="0"/>
                        </a:rPr>
                        <a:t>Average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2.88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 pitchFamily="18" charset="0"/>
                        </a:rPr>
                        <a:t>2.61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2.58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 pitchFamily="18" charset="0"/>
                        </a:rPr>
                        <a:t>2.32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2.60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 pitchFamily="18" charset="0"/>
                        </a:rPr>
                        <a:t>2.32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2.76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 pitchFamily="18" charset="0"/>
                        </a:rPr>
                        <a:t>2.53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2.17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 pitchFamily="18" charset="0"/>
                        </a:rPr>
                        <a:t>2.01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2.33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 pitchFamily="18" charset="0"/>
                        </a:rPr>
                        <a:t>2.15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2.5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 pitchFamily="18" charset="0"/>
                        </a:rPr>
                        <a:t>2.33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F3C017D-97D9-9350-965A-50D48087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22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tx2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PSO ATTAINMENT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39613746"/>
              </p:ext>
            </p:extLst>
          </p:nvPr>
        </p:nvGraphicFramePr>
        <p:xfrm>
          <a:off x="-1" y="785794"/>
          <a:ext cx="8929717" cy="5929354"/>
        </p:xfrm>
        <a:graphic>
          <a:graphicData uri="http://schemas.openxmlformats.org/drawingml/2006/table">
            <a:tbl>
              <a:tblPr/>
              <a:tblGrid>
                <a:gridCol w="597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53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79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2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98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2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426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362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4899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4262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16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 err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Sl</a:t>
                      </a: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No.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SEM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Course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Course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No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PSO1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PSO2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PSO3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Target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Achieved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Target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Achieved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Target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Achieved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8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Engg. Maths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C101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8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MFE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C102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2.82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8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 SKILLS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C103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8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4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CAED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C104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2.82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2.82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8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5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PMS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C105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2.82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8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SA LAB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C106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8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7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FEEE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C107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8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8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IT SKILLS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C108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8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9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MWP-1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C109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8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10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MOM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C201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2.56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8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11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MTT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C202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2.82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8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12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MP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C203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2.54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8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13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FPE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C204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2.62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8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14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4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OM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C205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2.85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8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15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CNCP&amp;M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C206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2.72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8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16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PDD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C207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2.50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8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17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EIA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C208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2.93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8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18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5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AMT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C301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2.98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2.92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50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19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INTERNSHIP/ PROJECT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C302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2.94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14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2.94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883E808-04DD-18F3-145A-78A4A3906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23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/>
          <a:lstStyle/>
          <a:p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CRITERIA – 4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 PERFORMANCE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D75229E-C35B-7A24-9BE4-9FC08DDB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24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DETAILS OF SANCTIONED INTAKE &amp; STUDENTS ADMITTED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1273"/>
            <a:ext cx="9144000" cy="5600095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9013975"/>
              </p:ext>
            </p:extLst>
          </p:nvPr>
        </p:nvGraphicFramePr>
        <p:xfrm>
          <a:off x="0" y="1214425"/>
          <a:ext cx="9143999" cy="5214971"/>
        </p:xfrm>
        <a:graphic>
          <a:graphicData uri="http://schemas.openxmlformats.org/drawingml/2006/table">
            <a:tbl>
              <a:tblPr/>
              <a:tblGrid>
                <a:gridCol w="32084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25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27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27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25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6252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625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69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7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Item</a:t>
                      </a:r>
                      <a:endParaRPr lang="en-US" sz="17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7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2023-24</a:t>
                      </a:r>
                      <a:endParaRPr lang="en-US" sz="17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7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(CAY)</a:t>
                      </a:r>
                      <a:endParaRPr lang="en-US" sz="17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7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2022-23 </a:t>
                      </a:r>
                      <a:endParaRPr lang="en-US" sz="17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7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(CAYm1)</a:t>
                      </a:r>
                      <a:endParaRPr lang="en-US" sz="17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7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2021-22 (CAYm2)</a:t>
                      </a:r>
                      <a:endParaRPr lang="en-US" sz="17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7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2020-21 </a:t>
                      </a:r>
                      <a:r>
                        <a:rPr lang="en-IN" sz="16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(CAYm3)</a:t>
                      </a:r>
                      <a:endParaRPr lang="en-US" sz="17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7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2019-20 (CAY4)</a:t>
                      </a:r>
                      <a:endParaRPr lang="en-US" sz="17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7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2018-19 (</a:t>
                      </a:r>
                      <a:r>
                        <a:rPr lang="en-IN" sz="16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CAYm5)</a:t>
                      </a:r>
                      <a:endParaRPr lang="en-US" sz="17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6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Sanctioned intake strength of the program (N)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60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60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60</a:t>
                      </a:r>
                      <a:endParaRPr lang="en-US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60</a:t>
                      </a:r>
                      <a:endParaRPr lang="en-US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60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60</a:t>
                      </a:r>
                      <a:endParaRPr lang="en-US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19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Total number of students, admitted through state level counselling (N1)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58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60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60</a:t>
                      </a:r>
                      <a:endParaRPr lang="en-US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60</a:t>
                      </a:r>
                      <a:endParaRPr lang="en-US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60</a:t>
                      </a:r>
                      <a:endParaRPr lang="en-US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60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02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Number of Students, admitted through Institute level quota (N2)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9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</a:t>
                      </a:r>
                      <a:endParaRPr lang="en-US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</a:t>
                      </a:r>
                      <a:endParaRPr lang="en-US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</a:t>
                      </a:r>
                      <a:endParaRPr lang="en-US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6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Number of students, admitted through Lateral Entry (N3)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4</a:t>
                      </a:r>
                      <a:endParaRPr lang="en-US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7</a:t>
                      </a:r>
                      <a:endParaRPr lang="en-US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9</a:t>
                      </a:r>
                      <a:endParaRPr lang="en-US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20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Total number of students admitted in the programme (N1+N2+N3)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73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69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68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65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68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70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6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Enrolment</a:t>
                      </a:r>
                      <a:r>
                        <a:rPr lang="en-US" sz="16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Ratio =( N</a:t>
                      </a:r>
                      <a:r>
                        <a:rPr lang="en-US" sz="1600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6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+ N</a:t>
                      </a:r>
                      <a:r>
                        <a:rPr lang="en-US" sz="1600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6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+ N</a:t>
                      </a:r>
                      <a:r>
                        <a:rPr lang="en-US" sz="1600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en-US" sz="16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)/N  *100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62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3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Average</a:t>
                      </a: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3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050" marR="65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25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SUCCESS RATE WITHOUT BACKLOGS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1273"/>
            <a:ext cx="9144000" cy="5600095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9455133"/>
              </p:ext>
            </p:extLst>
          </p:nvPr>
        </p:nvGraphicFramePr>
        <p:xfrm>
          <a:off x="107504" y="1164912"/>
          <a:ext cx="5286412" cy="5600308"/>
        </p:xfrm>
        <a:graphic>
          <a:graphicData uri="http://schemas.openxmlformats.org/drawingml/2006/table">
            <a:tbl>
              <a:tblPr/>
              <a:tblGrid>
                <a:gridCol w="2088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99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68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Item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LYG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(2020-21)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LYGm1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(2019-20)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LYGm2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(2018-19)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60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Total Number of students (X) (admitted through state Level counselling  + admitted 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Through institute on level quota +Admitted through Lateral entry )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(N1+N2+N3)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65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68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70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1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Number of students who have graduated without backlogs In the stipulated period (Y)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28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24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IN" sz="28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20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800" spc="-6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spc="-6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</a:t>
                      </a: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8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Success Index [</a:t>
                      </a:r>
                      <a:r>
                        <a:rPr lang="en-IN" sz="1600" dirty="0" err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Sl</a:t>
                      </a:r>
                      <a:r>
                        <a:rPr lang="en-IN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=Y / X]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  0.369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0.294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0.157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86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Average</a:t>
                      </a:r>
                      <a:r>
                        <a:rPr lang="en-US" sz="16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SI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86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Success Rate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239552090"/>
              </p:ext>
            </p:extLst>
          </p:nvPr>
        </p:nvGraphicFramePr>
        <p:xfrm>
          <a:off x="5393916" y="1700808"/>
          <a:ext cx="364258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26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SUCCESS RATE IN STIPULATED PERIOD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1273"/>
            <a:ext cx="9144000" cy="5600095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7156521"/>
              </p:ext>
            </p:extLst>
          </p:nvPr>
        </p:nvGraphicFramePr>
        <p:xfrm>
          <a:off x="35496" y="1141273"/>
          <a:ext cx="5364088" cy="5616625"/>
        </p:xfrm>
        <a:graphic>
          <a:graphicData uri="http://schemas.openxmlformats.org/drawingml/2006/table">
            <a:tbl>
              <a:tblPr/>
              <a:tblGrid>
                <a:gridCol w="24117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2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Item</a:t>
                      </a:r>
                      <a:endParaRPr lang="en-US" sz="12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LYG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(2020-21)</a:t>
                      </a:r>
                      <a:endParaRPr lang="en-US" sz="12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LYGm1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(2019-20)</a:t>
                      </a:r>
                      <a:endParaRPr lang="en-US" sz="12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LYGm2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(2018-19)</a:t>
                      </a:r>
                      <a:endParaRPr lang="en-US" sz="12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77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Total Number of students (X) (admitted through state Level counselling + admitted Through institute on level quota +Admitted through Lateral entry )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(N1+N2+N3)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65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68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IN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70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033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Number of students who have passed In the stipulated period (Y)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47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30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29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1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Success Index [</a:t>
                      </a:r>
                      <a:r>
                        <a:rPr lang="en-IN" sz="1600" dirty="0" err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Sl</a:t>
                      </a:r>
                      <a:r>
                        <a:rPr lang="en-IN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=Y / X]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0.723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0.441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0.414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1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Average</a:t>
                      </a:r>
                      <a:r>
                        <a:rPr lang="en-US" sz="16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0.526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1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Success Rate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="" xmlns:p14="http://schemas.microsoft.com/office/powerpoint/2010/main" val="717188447"/>
              </p:ext>
            </p:extLst>
          </p:nvPr>
        </p:nvGraphicFramePr>
        <p:xfrm>
          <a:off x="5454080" y="1700808"/>
          <a:ext cx="36544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27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ACADEMIC PERFORMANCE IN FIRST YEAR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1273"/>
            <a:ext cx="9144000" cy="5600095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82122075"/>
              </p:ext>
            </p:extLst>
          </p:nvPr>
        </p:nvGraphicFramePr>
        <p:xfrm>
          <a:off x="28600" y="1141273"/>
          <a:ext cx="5983560" cy="5924871"/>
        </p:xfrm>
        <a:graphic>
          <a:graphicData uri="http://schemas.openxmlformats.org/drawingml/2006/table">
            <a:tbl>
              <a:tblPr/>
              <a:tblGrid>
                <a:gridCol w="1985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4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48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84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928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Academic Performance</a:t>
                      </a:r>
                      <a:endParaRPr lang="en-US" sz="18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2022-23(CAYm1)</a:t>
                      </a:r>
                      <a:endParaRPr lang="en-US" sz="18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2021-22 (CAYm2)</a:t>
                      </a:r>
                      <a:endParaRPr lang="en-US" sz="18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2020-21 (LGY)</a:t>
                      </a:r>
                      <a:endParaRPr lang="en-US" sz="18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76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Mean of CGPA or mean percentage of all successful students(X)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63.28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6.536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7.295</a:t>
                      </a:r>
                      <a:endParaRPr lang="en-US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0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Total number of successful students(Y)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45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60.00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58.00</a:t>
                      </a:r>
                      <a:endParaRPr lang="en-US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976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Total number of students appeared in the examination(Z)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45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62.00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61.00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0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API [ X*(Y/Z) ]: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6.328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6.325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6.936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0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Average API</a:t>
                      </a: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6.529</a:t>
                      </a: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606675644"/>
              </p:ext>
            </p:extLst>
          </p:nvPr>
        </p:nvGraphicFramePr>
        <p:xfrm>
          <a:off x="6040760" y="1916832"/>
          <a:ext cx="310324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28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ACADEMIC PERFORMANCE IN SECOND YEAR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1273"/>
            <a:ext cx="9144000" cy="5600095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7738898"/>
              </p:ext>
            </p:extLst>
          </p:nvPr>
        </p:nvGraphicFramePr>
        <p:xfrm>
          <a:off x="1" y="1142984"/>
          <a:ext cx="6012160" cy="5500726"/>
        </p:xfrm>
        <a:graphic>
          <a:graphicData uri="http://schemas.openxmlformats.org/drawingml/2006/table">
            <a:tbl>
              <a:tblPr/>
              <a:tblGrid>
                <a:gridCol w="2384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63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39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76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076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Academic Performance</a:t>
                      </a:r>
                      <a:endParaRPr lang="en-US" sz="18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2021-22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 CAYm2)</a:t>
                      </a:r>
                      <a:endParaRPr lang="en-US" sz="16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2020-21 (LYG)</a:t>
                      </a:r>
                      <a:endParaRPr lang="en-US" sz="16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2019-20 (LYGm1)</a:t>
                      </a:r>
                      <a:endParaRPr lang="en-US" sz="16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351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Mean of CGPA or mean percentage of all successful students(X)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6.233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7.323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IN" sz="28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6.609</a:t>
                      </a: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76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Total number of successful students(Y)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59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60.00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IN" sz="28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58.00</a:t>
                      </a: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351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Total number of students appeared in the examination(Z)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62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60.00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IN" sz="28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58.00</a:t>
                      </a: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76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API [ X*(Y/Z) ]: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5.93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7.323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6.609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76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Average API</a:t>
                      </a: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6.620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US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1397443929"/>
              </p:ext>
            </p:extLst>
          </p:nvPr>
        </p:nvGraphicFramePr>
        <p:xfrm>
          <a:off x="6012160" y="1772816"/>
          <a:ext cx="313184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29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2914"/>
            <a:ext cx="9144000" cy="857255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PROGRAM IN A NUTSHELL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400600"/>
          </a:xfrm>
        </p:spPr>
        <p:txBody>
          <a:bodyPr/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TMAES Polytechnic,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Hosapete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was established in the year 1983 and Diploma in mechanical engineering program was started in the year 1985 with an intake of 40 students 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Recognized by Government of Karnataka and approved by AICTE, New Delhi.</a:t>
            </a:r>
          </a:p>
          <a:p>
            <a:pPr algn="just"/>
            <a:endParaRPr lang="en-US" sz="2000" dirty="0">
              <a:solidFill>
                <a:srgbClr val="0066FF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4163498"/>
              </p:ext>
            </p:extLst>
          </p:nvPr>
        </p:nvGraphicFramePr>
        <p:xfrm>
          <a:off x="642908" y="3286124"/>
          <a:ext cx="7643868" cy="2447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9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09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109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109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28986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ACADEMIC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1984-85 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 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1992-93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1993- 94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2005-06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8146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INTAKE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3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ACADEMIC PERFORMANCE IN FINAL YEAR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1273"/>
            <a:ext cx="9144000" cy="5600095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7277989"/>
              </p:ext>
            </p:extLst>
          </p:nvPr>
        </p:nvGraphicFramePr>
        <p:xfrm>
          <a:off x="35496" y="1154517"/>
          <a:ext cx="5806847" cy="5684132"/>
        </p:xfrm>
        <a:graphic>
          <a:graphicData uri="http://schemas.openxmlformats.org/drawingml/2006/table">
            <a:tbl>
              <a:tblPr/>
              <a:tblGrid>
                <a:gridCol w="21999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5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89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24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18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Academic Performance</a:t>
                      </a:r>
                      <a:endParaRPr lang="en-US" sz="18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2020-21   (LYG )</a:t>
                      </a:r>
                      <a:endParaRPr lang="en-US" sz="16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2019-20 ((LYGm1)</a:t>
                      </a:r>
                      <a:endParaRPr lang="en-US" sz="16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6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2018-19  (LYGm2)</a:t>
                      </a:r>
                      <a:endParaRPr lang="en-US" sz="16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9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Mean of CGPA or mean percentage of all successful students(X)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8.677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7.266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7.157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80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Total number of successful students(Y)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47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32.00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30.00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49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Total number of students appeared in the examination(Z)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59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58.00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50.00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80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API [ X*(Y/Z) ]: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6.912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4.00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4.294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180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Average API</a:t>
                      </a:r>
                    </a:p>
                  </a:txBody>
                  <a:tcPr marL="62750" marR="62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5.068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US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2777535022"/>
              </p:ext>
            </p:extLst>
          </p:nvPr>
        </p:nvGraphicFramePr>
        <p:xfrm>
          <a:off x="5877839" y="1988840"/>
          <a:ext cx="3230665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30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PLACEMENT &amp; HIGHER STUDIES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1273"/>
            <a:ext cx="9144000" cy="5600095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0993105"/>
              </p:ext>
            </p:extLst>
          </p:nvPr>
        </p:nvGraphicFramePr>
        <p:xfrm>
          <a:off x="1" y="1214423"/>
          <a:ext cx="5292079" cy="3827035"/>
        </p:xfrm>
        <a:graphic>
          <a:graphicData uri="http://schemas.openxmlformats.org/drawingml/2006/table">
            <a:tbl>
              <a:tblPr/>
              <a:tblGrid>
                <a:gridCol w="19086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11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99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24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8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Item</a:t>
                      </a:r>
                      <a:endParaRPr lang="en-US" sz="12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75" marR="64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2020-21 (LYG)</a:t>
                      </a:r>
                      <a:endParaRPr lang="en-US" sz="12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75" marR="64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2019-20  (LYGm1)</a:t>
                      </a:r>
                      <a:endParaRPr lang="en-US" sz="12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75" marR="64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2018-19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(LYGm2)</a:t>
                      </a:r>
                      <a:endParaRPr lang="en-US" sz="12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75" marR="64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Total No of Final Year Students(N)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75" marR="64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59.00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75" marR="64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58.00</a:t>
                      </a:r>
                      <a:endParaRPr lang="en-US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75" marR="64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50.00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75" marR="64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1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No of students placed in the companies or government sector(X)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75" marR="64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16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75" marR="64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26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75" marR="64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20.00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75" marR="64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No of students admitted to higher studies (Y)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75" marR="64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8</a:t>
                      </a:r>
                      <a:endParaRPr lang="en-US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75" marR="64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12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75" marR="64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15.00</a:t>
                      </a:r>
                      <a:endParaRPr lang="en-US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75" marR="64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0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No. of students turned entrepreneur in the respective field of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engineering/technology (Z)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75" marR="64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-</a:t>
                      </a:r>
                      <a:endParaRPr lang="en-US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75" marR="64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4175" marR="64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en-IN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75" marR="64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2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Placement Index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[((1.25 * X) + Y + Z ) / N ] :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75" marR="64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0.475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75" marR="64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0.767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75" marR="64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0.8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75" marR="64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723066"/>
              </p:ext>
            </p:extLst>
          </p:nvPr>
        </p:nvGraphicFramePr>
        <p:xfrm>
          <a:off x="38552" y="5322106"/>
          <a:ext cx="5214976" cy="1357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3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29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25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34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719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No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Program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2023-24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2022-23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2021-22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0066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Placed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Placed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Placed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Mechanical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="" xmlns:p14="http://schemas.microsoft.com/office/powerpoint/2010/main" val="3004117213"/>
              </p:ext>
            </p:extLst>
          </p:nvPr>
        </p:nvGraphicFramePr>
        <p:xfrm>
          <a:off x="5364088" y="1214422"/>
          <a:ext cx="3494192" cy="250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="" xmlns:p14="http://schemas.microsoft.com/office/powerpoint/2010/main" val="2611271902"/>
              </p:ext>
            </p:extLst>
          </p:nvPr>
        </p:nvGraphicFramePr>
        <p:xfrm>
          <a:off x="5508104" y="4071942"/>
          <a:ext cx="3421614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Dell\Desktop\PLACEMENT LOGOS\JSW STEE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317220"/>
            <a:ext cx="1214446" cy="1000132"/>
          </a:xfrm>
          <a:prstGeom prst="rect">
            <a:avLst/>
          </a:prstGeom>
          <a:noFill/>
        </p:spPr>
      </p:pic>
      <p:pic>
        <p:nvPicPr>
          <p:cNvPr id="1027" name="Picture 3" descr="C:\Users\Dell\Desktop\PLACEMENT LOGOS\KFI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8131" y="2894355"/>
            <a:ext cx="1428727" cy="1000132"/>
          </a:xfrm>
          <a:prstGeom prst="rect">
            <a:avLst/>
          </a:prstGeom>
          <a:noFill/>
        </p:spPr>
      </p:pic>
      <p:pic>
        <p:nvPicPr>
          <p:cNvPr id="1028" name="Picture 4" descr="C:\Users\Dell\Desktop\PLACEMENT LOGOS\TOYOTA KIRLOSKA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1"/>
            <a:ext cx="1000100" cy="1071546"/>
          </a:xfrm>
          <a:prstGeom prst="rect">
            <a:avLst/>
          </a:prstGeom>
          <a:noFill/>
        </p:spPr>
      </p:pic>
      <p:pic>
        <p:nvPicPr>
          <p:cNvPr id="1029" name="Picture 5" descr="C:\Users\Dell\Desktop\PLACEMENT LOGOS\TOYOTA ENGIN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000117" cy="1066800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31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9" y="-10855"/>
            <a:ext cx="9144000" cy="115212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PROFESSIONAL SOCIETIES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1273"/>
            <a:ext cx="9144000" cy="5600095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34E8C67-50FA-DF62-9373-C8C03B66F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" t="4820" r="5148" b="11434"/>
          <a:stretch/>
        </p:blipFill>
        <p:spPr bwMode="auto">
          <a:xfrm>
            <a:off x="14908" y="1628800"/>
            <a:ext cx="4233564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CAD4AA8E-C051-C0FE-9691-059548D0E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9317042"/>
              </p:ext>
            </p:extLst>
          </p:nvPr>
        </p:nvGraphicFramePr>
        <p:xfrm>
          <a:off x="4355976" y="1141273"/>
          <a:ext cx="4680520" cy="5528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447">
                  <a:extLst>
                    <a:ext uri="{9D8B030D-6E8A-4147-A177-3AD203B41FA5}">
                      <a16:colId xmlns="" xmlns:a16="http://schemas.microsoft.com/office/drawing/2014/main" val="2051304108"/>
                    </a:ext>
                  </a:extLst>
                </a:gridCol>
                <a:gridCol w="1504886">
                  <a:extLst>
                    <a:ext uri="{9D8B030D-6E8A-4147-A177-3AD203B41FA5}">
                      <a16:colId xmlns="" xmlns:a16="http://schemas.microsoft.com/office/drawing/2014/main" val="727869011"/>
                    </a:ext>
                  </a:extLst>
                </a:gridCol>
                <a:gridCol w="1106011">
                  <a:extLst>
                    <a:ext uri="{9D8B030D-6E8A-4147-A177-3AD203B41FA5}">
                      <a16:colId xmlns="" xmlns:a16="http://schemas.microsoft.com/office/drawing/2014/main" val="3461607896"/>
                    </a:ext>
                  </a:extLst>
                </a:gridCol>
                <a:gridCol w="661826">
                  <a:extLst>
                    <a:ext uri="{9D8B030D-6E8A-4147-A177-3AD203B41FA5}">
                      <a16:colId xmlns="" xmlns:a16="http://schemas.microsoft.com/office/drawing/2014/main" val="880019791"/>
                    </a:ext>
                  </a:extLst>
                </a:gridCol>
                <a:gridCol w="922350">
                  <a:extLst>
                    <a:ext uri="{9D8B030D-6E8A-4147-A177-3AD203B41FA5}">
                      <a16:colId xmlns="" xmlns:a16="http://schemas.microsoft.com/office/drawing/2014/main" val="1847786770"/>
                    </a:ext>
                  </a:extLst>
                </a:gridCol>
              </a:tblGrid>
              <a:tr h="76404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Sl. No</a:t>
                      </a:r>
                      <a:endParaRPr lang="en-IN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NAMEOFTHESTAFF</a:t>
                      </a:r>
                      <a:endParaRPr lang="en-IN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Designation</a:t>
                      </a:r>
                      <a:endParaRPr lang="en-IN" sz="14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Depart ment</a:t>
                      </a:r>
                      <a:endParaRPr lang="en-IN" sz="14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MISTE NUMBER</a:t>
                      </a:r>
                      <a:endParaRPr lang="en-IN" sz="14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3829900"/>
                  </a:ext>
                </a:extLst>
              </a:tr>
              <a:tr h="44943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T NAZIRUDDEEN</a:t>
                      </a:r>
                      <a:endParaRPr lang="en-IN" sz="1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Sl. Gr. Lecturer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MECH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LM132824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2700145"/>
                  </a:ext>
                </a:extLst>
              </a:tr>
              <a:tr h="44943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GUDUDAPPA T</a:t>
                      </a:r>
                      <a:endParaRPr lang="en-IN" sz="1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Sl. Gr. Lecturer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MECH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LM89981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6787019"/>
                  </a:ext>
                </a:extLst>
              </a:tr>
              <a:tr h="44943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PRAKASH C S</a:t>
                      </a:r>
                      <a:endParaRPr lang="en-IN" sz="1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Sl. Gr. Lecturer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MECH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LM89984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1081054"/>
                  </a:ext>
                </a:extLst>
              </a:tr>
              <a:tr h="76404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MALIPATIL MAHESHAGOUDA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Sl. Gr. Lecturer</a:t>
                      </a:r>
                      <a:endParaRPr lang="en-IN" sz="1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MECH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LM45579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1631009"/>
                  </a:ext>
                </a:extLst>
              </a:tr>
              <a:tr h="44943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5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VENKATESH D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Sl. Gr. Lecturer</a:t>
                      </a:r>
                      <a:endParaRPr lang="en-IN" sz="1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MECH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LM89980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4045295"/>
                  </a:ext>
                </a:extLst>
              </a:tr>
              <a:tr h="44943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6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GAVISIDDAPPA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Sl. Gr. Lecturer</a:t>
                      </a:r>
                      <a:endParaRPr lang="en-IN" sz="1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MECH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LM89982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5623946"/>
                  </a:ext>
                </a:extLst>
              </a:tr>
              <a:tr h="76404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7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PUNDALEEK MALABASARI</a:t>
                      </a:r>
                      <a:endParaRPr lang="en-IN" sz="1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Sl. Gr. Lecturer</a:t>
                      </a:r>
                      <a:endParaRPr lang="en-IN" sz="1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MECH</a:t>
                      </a:r>
                      <a:endParaRPr lang="en-IN" sz="1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LM89979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259901"/>
                  </a:ext>
                </a:extLst>
              </a:tr>
              <a:tr h="539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8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MALLIKARJUNA KP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Sl. Gr. Lecturer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MECH</a:t>
                      </a:r>
                      <a:endParaRPr lang="en-IN" sz="1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LM89978</a:t>
                      </a:r>
                      <a:endParaRPr lang="en-IN" sz="1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0260045"/>
                  </a:ext>
                </a:extLst>
              </a:tr>
              <a:tr h="44943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9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YOGANANDA T L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Sl. Gr. Lecturer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solidFill>
                            <a:srgbClr val="FFFF00"/>
                          </a:solidFill>
                          <a:effectLst/>
                        </a:rPr>
                        <a:t>MECH</a:t>
                      </a:r>
                      <a:endParaRPr lang="en-IN" sz="1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LM132822</a:t>
                      </a:r>
                      <a:endParaRPr lang="en-IN" sz="1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0629427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32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CRITERIA – 5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FACULTY INFORMATIONS &amp; CONTRIBUTIONS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313EE44-1712-9516-4740-8772F40D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33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FACULTY LIST 2023-24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1418642"/>
              </p:ext>
            </p:extLst>
          </p:nvPr>
        </p:nvGraphicFramePr>
        <p:xfrm>
          <a:off x="0" y="1142985"/>
          <a:ext cx="5148065" cy="5668444"/>
        </p:xfrm>
        <a:graphic>
          <a:graphicData uri="http://schemas.openxmlformats.org/drawingml/2006/table">
            <a:tbl>
              <a:tblPr/>
              <a:tblGrid>
                <a:gridCol w="5400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44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29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07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7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 NO</a:t>
                      </a:r>
                      <a:endParaRPr lang="en-US" sz="13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NAME</a:t>
                      </a:r>
                      <a:endParaRPr lang="en-US" sz="13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DESIGNATION</a:t>
                      </a:r>
                      <a:endParaRPr lang="en-US" sz="13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QUALIFICATION</a:t>
                      </a:r>
                      <a:endParaRPr lang="en-US" sz="13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T.Naziruddeen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BE(</a:t>
                      </a:r>
                      <a:r>
                        <a:rPr lang="en-US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Mech</a:t>
                      </a: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7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T.Gududappa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 Gr. Lecturer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BE(Mech)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7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C.S.Prakash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 Gr. Lecturer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BE(Mech)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7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Maheshagouda.M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 Gr. Lecturer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BE(</a:t>
                      </a:r>
                      <a:r>
                        <a:rPr lang="en-US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Mech</a:t>
                      </a: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7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D.Venkatesh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 Gr. Lecturer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BE(Mech)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7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Gavisiddappa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 Gr. Lecturer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BE(Mech)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7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Pundaleek.M.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 Gr. Lecturer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  (</a:t>
                      </a:r>
                      <a:r>
                        <a:rPr lang="en-US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Prodn</a:t>
                      </a: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Tech)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7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K.P.Mallikarjuna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 Gr. Lecturer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 (Mech)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T.Anand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Lecturer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MSc (Maths)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Mahesh Budha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Lecturer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MSc</a:t>
                      </a: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CSc</a:t>
                      </a: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7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Dr</a:t>
                      </a:r>
                      <a:r>
                        <a:rPr lang="en-US" sz="12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Shivaraj.B.H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 Gr. Lecturer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 (English),PhD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7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B.Lingappa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 Gr. Lecturer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 (E&amp;E)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Rekha</a:t>
                      </a: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Hanchati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Lecturer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</a:t>
                      </a:r>
                      <a:r>
                        <a:rPr lang="en-US" sz="12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(C Sc)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Yamuna</a:t>
                      </a:r>
                      <a:r>
                        <a:rPr lang="en-US" sz="12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baseline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Kulkarni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Lecturer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 (Kannada)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6999495"/>
              </p:ext>
            </p:extLst>
          </p:nvPr>
        </p:nvGraphicFramePr>
        <p:xfrm>
          <a:off x="5220072" y="1142984"/>
          <a:ext cx="3888432" cy="56684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42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99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0157">
                <a:tc>
                  <a:txBody>
                    <a:bodyPr/>
                    <a:lstStyle/>
                    <a:p>
                      <a:r>
                        <a:rPr lang="en-US" sz="1500" dirty="0"/>
                        <a:t>BRANCH</a:t>
                      </a:r>
                      <a:endParaRPr lang="en-US" sz="15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QUALIFICATION</a:t>
                      </a:r>
                      <a:endParaRPr lang="en-US" sz="15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NOS</a:t>
                      </a:r>
                      <a:endParaRPr lang="en-US" sz="15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56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MECH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56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MECH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56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56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56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SCIENCE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MSc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Maths</a:t>
                      </a:r>
                      <a:r>
                        <a:rPr lang="en-US" dirty="0"/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62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SCIENCE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MSc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CSc</a:t>
                      </a:r>
                      <a:r>
                        <a:rPr lang="en-US" dirty="0"/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144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SCIENCE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 (English), PhD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392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SCIENCE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 (Kannada)</a:t>
                      </a:r>
                    </a:p>
                    <a:p>
                      <a:pPr algn="ctr"/>
                      <a:r>
                        <a:rPr lang="en-US" dirty="0" err="1"/>
                        <a:t>MEd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34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STUDENT FACULTY RATIO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5403374"/>
              </p:ext>
            </p:extLst>
          </p:nvPr>
        </p:nvGraphicFramePr>
        <p:xfrm>
          <a:off x="179512" y="1844824"/>
          <a:ext cx="4639479" cy="3672410"/>
        </p:xfrm>
        <a:graphic>
          <a:graphicData uri="http://schemas.openxmlformats.org/drawingml/2006/table">
            <a:tbl>
              <a:tblPr/>
              <a:tblGrid>
                <a:gridCol w="1975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91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91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4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0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Year</a:t>
                      </a:r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0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</a:t>
                      </a:r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0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F</a:t>
                      </a:r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0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SFR = N/F</a:t>
                      </a:r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CAY(2023-24)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192</a:t>
                      </a:r>
                      <a:endParaRPr lang="en-US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9.00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21.33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CAYm1(2022-23)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192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10.00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19.2</a:t>
                      </a:r>
                      <a:endParaRPr lang="en-US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CAYm2(2021-22)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192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10.00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19.2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Average SFR</a:t>
                      </a: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19.91</a:t>
                      </a: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6354" marR="66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1479695983"/>
              </p:ext>
            </p:extLst>
          </p:nvPr>
        </p:nvGraphicFramePr>
        <p:xfrm>
          <a:off x="4932040" y="1412776"/>
          <a:ext cx="403244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35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24"/>
            <a:ext cx="9144000" cy="115212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FACULTY INFORMATION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0855071"/>
              </p:ext>
            </p:extLst>
          </p:nvPr>
        </p:nvGraphicFramePr>
        <p:xfrm>
          <a:off x="0" y="1196752"/>
          <a:ext cx="9144001" cy="518457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771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98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59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/>
                        <a:t>Academic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/>
                        <a:t>Year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2400" spc="-60" dirty="0"/>
                        <a:t>T</a:t>
                      </a:r>
                      <a:r>
                        <a:rPr lang="en-US" sz="2400" dirty="0"/>
                        <a:t>otal</a:t>
                      </a:r>
                      <a:r>
                        <a:rPr lang="en-US" sz="2400" spc="80" dirty="0"/>
                        <a:t> </a:t>
                      </a:r>
                      <a:r>
                        <a:rPr lang="en-US" sz="2400" dirty="0"/>
                        <a:t>number</a:t>
                      </a:r>
                      <a:r>
                        <a:rPr lang="en-US" sz="2400" spc="120" dirty="0"/>
                        <a:t> </a:t>
                      </a:r>
                      <a:r>
                        <a:rPr lang="en-US" sz="2400" dirty="0"/>
                        <a:t>of</a:t>
                      </a:r>
                      <a:r>
                        <a:rPr lang="en-US" sz="2400" spc="40" dirty="0"/>
                        <a:t> </a:t>
                      </a:r>
                      <a:r>
                        <a:rPr lang="en-US" sz="2400" dirty="0"/>
                        <a:t>regular</a:t>
                      </a:r>
                      <a:r>
                        <a:rPr lang="en-US" sz="2400" spc="110" dirty="0"/>
                        <a:t> </a:t>
                      </a:r>
                      <a:r>
                        <a:rPr lang="en-US" sz="2400" dirty="0"/>
                        <a:t>faculty</a:t>
                      </a:r>
                      <a:r>
                        <a:rPr lang="en-US" sz="2400" spc="105" dirty="0"/>
                        <a:t> </a:t>
                      </a:r>
                      <a:r>
                        <a:rPr lang="en-US" sz="2400" dirty="0"/>
                        <a:t>in</a:t>
                      </a:r>
                      <a:r>
                        <a:rPr lang="en-US" sz="2400" spc="35" dirty="0"/>
                        <a:t> </a:t>
                      </a:r>
                      <a:r>
                        <a:rPr lang="en-US" sz="2400" dirty="0"/>
                        <a:t>the</a:t>
                      </a:r>
                      <a:r>
                        <a:rPr lang="en-US" sz="2400" spc="50" dirty="0"/>
                        <a:t> </a:t>
                      </a:r>
                      <a:r>
                        <a:rPr lang="en-US" sz="2400" dirty="0"/>
                        <a:t>department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2400" spc="-60" dirty="0"/>
                        <a:t>T</a:t>
                      </a:r>
                      <a:r>
                        <a:rPr lang="en-US" sz="2400" dirty="0"/>
                        <a:t>otal</a:t>
                      </a:r>
                      <a:r>
                        <a:rPr lang="en-US" sz="2400" spc="80" dirty="0"/>
                        <a:t> </a:t>
                      </a:r>
                      <a:r>
                        <a:rPr lang="en-US" sz="2400" dirty="0"/>
                        <a:t>number</a:t>
                      </a:r>
                      <a:r>
                        <a:rPr lang="en-US" sz="2400" spc="120" dirty="0"/>
                        <a:t> </a:t>
                      </a:r>
                      <a:r>
                        <a:rPr lang="en-US" sz="2400" dirty="0"/>
                        <a:t>of</a:t>
                      </a:r>
                      <a:r>
                        <a:rPr lang="en-US" sz="2400" spc="40" dirty="0"/>
                        <a:t> </a:t>
                      </a:r>
                      <a:r>
                        <a:rPr lang="en-US" sz="2400" dirty="0"/>
                        <a:t>contractual</a:t>
                      </a:r>
                      <a:r>
                        <a:rPr lang="en-US" sz="2400" spc="165" dirty="0"/>
                        <a:t> </a:t>
                      </a:r>
                      <a:r>
                        <a:rPr lang="en-US" sz="2400" dirty="0"/>
                        <a:t>faculty</a:t>
                      </a:r>
                      <a:r>
                        <a:rPr lang="en-US" sz="2400" spc="105" dirty="0"/>
                        <a:t> </a:t>
                      </a:r>
                      <a:r>
                        <a:rPr lang="en-US" sz="2400" dirty="0"/>
                        <a:t>in</a:t>
                      </a:r>
                      <a:r>
                        <a:rPr lang="en-US" sz="2400" spc="35" dirty="0"/>
                        <a:t> </a:t>
                      </a:r>
                      <a:r>
                        <a:rPr lang="en-US" sz="2400" dirty="0"/>
                        <a:t>the</a:t>
                      </a:r>
                      <a:r>
                        <a:rPr lang="en-US" sz="2400" spc="50" dirty="0"/>
                        <a:t> </a:t>
                      </a:r>
                      <a:r>
                        <a:rPr lang="en-US" sz="2400" dirty="0"/>
                        <a:t>department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2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/>
                        <a:t>  CAY (2023-24)</a:t>
                      </a:r>
                      <a:endParaRPr lang="en-US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2800" spc="-60" dirty="0"/>
                        <a:t>14</a:t>
                      </a:r>
                      <a:endParaRPr lang="en-US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2800" spc="-60"/>
                        <a:t>0</a:t>
                      </a:r>
                      <a:endParaRPr lang="en-US" sz="2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11332">
                <a:tc>
                  <a:txBody>
                    <a:bodyPr/>
                    <a:lstStyle/>
                    <a:p>
                      <a:pPr marL="34925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/>
                        <a:t>C</a:t>
                      </a:r>
                      <a:r>
                        <a:rPr lang="en-US" sz="2800" spc="-60" dirty="0"/>
                        <a:t>A</a:t>
                      </a:r>
                      <a:r>
                        <a:rPr lang="en-US" sz="2800" dirty="0"/>
                        <a:t>Ym1(2022-23)</a:t>
                      </a:r>
                      <a:endParaRPr lang="en-US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/>
                        <a:t>15</a:t>
                      </a:r>
                      <a:endParaRPr lang="en-US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/>
                        <a:t>0</a:t>
                      </a:r>
                    </a:p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endParaRPr lang="en-US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11332">
                <a:tc>
                  <a:txBody>
                    <a:bodyPr/>
                    <a:lstStyle/>
                    <a:p>
                      <a:pPr marL="34925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/>
                        <a:t>C</a:t>
                      </a:r>
                      <a:r>
                        <a:rPr lang="en-US" sz="2800" spc="-60" dirty="0"/>
                        <a:t>A</a:t>
                      </a:r>
                      <a:r>
                        <a:rPr lang="en-US" sz="2800" dirty="0"/>
                        <a:t>Ym2(2021-22)</a:t>
                      </a:r>
                      <a:endParaRPr lang="en-US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/>
                        <a:t>15</a:t>
                      </a:r>
                      <a:endParaRPr lang="en-US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/>
                        <a:t>0</a:t>
                      </a:r>
                    </a:p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endParaRPr lang="en-US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36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FACULTY QUALIFICATION INDEX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3355972551"/>
              </p:ext>
            </p:extLst>
          </p:nvPr>
        </p:nvGraphicFramePr>
        <p:xfrm>
          <a:off x="5867107" y="1124744"/>
          <a:ext cx="3062611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8CD13982-CCF1-ADDF-65D8-BA6F8F9C5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5063695"/>
              </p:ext>
            </p:extLst>
          </p:nvPr>
        </p:nvGraphicFramePr>
        <p:xfrm>
          <a:off x="-1563" y="1196752"/>
          <a:ext cx="5868670" cy="453650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89187">
                  <a:extLst>
                    <a:ext uri="{9D8B030D-6E8A-4147-A177-3AD203B41FA5}">
                      <a16:colId xmlns="" xmlns:a16="http://schemas.microsoft.com/office/drawing/2014/main" val="3075142575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1412762432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10269566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4116817817"/>
                    </a:ext>
                  </a:extLst>
                </a:gridCol>
                <a:gridCol w="2951291">
                  <a:extLst>
                    <a:ext uri="{9D8B030D-6E8A-4147-A177-3AD203B41FA5}">
                      <a16:colId xmlns="" xmlns:a16="http://schemas.microsoft.com/office/drawing/2014/main" val="3708979388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Ac. Year</a:t>
                      </a:r>
                      <a:endParaRPr lang="en-I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</a:t>
                      </a:r>
                      <a:endParaRPr lang="en-I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Y</a:t>
                      </a:r>
                      <a:endParaRPr lang="en-I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</a:t>
                      </a:r>
                      <a:endParaRPr lang="en-I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FQ = 2 x [(10X + 7Y) / F)]</a:t>
                      </a:r>
                      <a:endParaRPr lang="en-I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7175676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2023 – 24</a:t>
                      </a:r>
                      <a:endParaRPr lang="en-I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en-I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</a:t>
                      </a:r>
                      <a:endParaRPr lang="en-I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8.00</a:t>
                      </a:r>
                      <a:endParaRPr lang="en-I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20.75</a:t>
                      </a:r>
                      <a:endParaRPr lang="en-I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5520377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2022 – 23</a:t>
                      </a:r>
                      <a:endParaRPr lang="en-I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en-I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</a:t>
                      </a:r>
                      <a:endParaRPr lang="en-IN" sz="20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8.00</a:t>
                      </a:r>
                      <a:endParaRPr lang="en-I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23.25</a:t>
                      </a:r>
                      <a:endParaRPr lang="en-I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682655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2021 - 22</a:t>
                      </a:r>
                      <a:endParaRPr lang="en-I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en-I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</a:t>
                      </a:r>
                      <a:endParaRPr lang="en-I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8.00</a:t>
                      </a:r>
                      <a:endParaRPr lang="en-I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23.25</a:t>
                      </a:r>
                      <a:endParaRPr lang="en-IN" sz="2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1505209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37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FACULTY RETENTION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9205818"/>
              </p:ext>
            </p:extLst>
          </p:nvPr>
        </p:nvGraphicFramePr>
        <p:xfrm>
          <a:off x="0" y="2132856"/>
          <a:ext cx="9001155" cy="424772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432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1182"/>
                <a:gridCol w="24699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877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23979"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Description</a:t>
                      </a:r>
                      <a:endParaRPr lang="en-US" sz="32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2021-22</a:t>
                      </a:r>
                    </a:p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(CAYm2)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2022-23</a:t>
                      </a:r>
                      <a:r>
                        <a:rPr lang="en-US" sz="3200" b="0" spc="12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(C</a:t>
                      </a:r>
                      <a:r>
                        <a:rPr lang="en-US" sz="3200" b="0" spc="-7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Ym1)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2023-24</a:t>
                      </a:r>
                      <a:r>
                        <a:rPr lang="en-US" sz="3200" b="0" spc="12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(C</a:t>
                      </a:r>
                      <a:r>
                        <a:rPr lang="en-US" sz="3200" b="0" spc="-7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Y)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9476"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sz="2400" spc="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en-US" sz="2400" spc="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Faculty</a:t>
                      </a:r>
                      <a:r>
                        <a:rPr lang="en-US" sz="2400" spc="10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Retained</a:t>
                      </a:r>
                      <a:endParaRPr lang="en-US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b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2400" b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9476"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2400" spc="-85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otal</a:t>
                      </a:r>
                      <a:r>
                        <a:rPr lang="en-US" sz="2400" spc="7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sz="2400" spc="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en-US" sz="2400" spc="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Faculty</a:t>
                      </a:r>
                      <a:endParaRPr lang="en-US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b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2400" b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9476"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en-US" sz="2400" spc="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en-US" sz="2400" spc="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Faculty</a:t>
                      </a:r>
                      <a:r>
                        <a:rPr lang="en-US" sz="2400" spc="10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Retained</a:t>
                      </a:r>
                      <a:endParaRPr lang="en-US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10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38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605"/>
            <a:ext cx="9144000" cy="1000131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FACULTY CONTRIBUTIONS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052736"/>
            <a:ext cx="7429552" cy="559534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sz="2000" dirty="0">
                <a:solidFill>
                  <a:schemeClr val="tx1"/>
                </a:solidFill>
                <a:latin typeface="Calibri Light" pitchFamily="34" charset="0"/>
                <a:cs typeface="Calibri Light" pitchFamily="34" charset="0"/>
              </a:rPr>
              <a:t> </a:t>
            </a:r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BOOKS PUBLISHED BY HOD:</a:t>
            </a:r>
          </a:p>
          <a:p>
            <a:pPr marL="457200" indent="-457200"/>
            <a:endParaRPr lang="en-US" sz="2000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1882945"/>
              </p:ext>
            </p:extLst>
          </p:nvPr>
        </p:nvGraphicFramePr>
        <p:xfrm>
          <a:off x="71453" y="1484784"/>
          <a:ext cx="9001093" cy="5112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5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870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284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409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 NO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TITLE OF THE BOOK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YEAR OF PUBLICATION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097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QUESTION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BANK FOR III &amp; V SEM MECHANICAL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7999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BOOST TO MINDS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062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WORKSHOP TECHNOLOGY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39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857255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DEPARTMENT ACHEIVEMENTS</a:t>
            </a:r>
            <a:r>
              <a:rPr lang="en-US" u="sng" dirty="0">
                <a:solidFill>
                  <a:srgbClr val="FFFF00"/>
                </a:solidFill>
                <a:latin typeface="Calibri Light" pitchFamily="34" charset="0"/>
                <a:cs typeface="Calibri Light" pitchFamily="34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000108"/>
            <a:ext cx="9001000" cy="5643602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program is ISO 9001:2015 certified.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100 % admission for the past 20 years.</a:t>
            </a:r>
            <a:r>
              <a:rPr lang="en-US" sz="205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Full fledged teaching faculty &amp; technical supporting staff.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 retention of  staff.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60% </a:t>
            </a:r>
            <a:r>
              <a:rPr lang="en-US" sz="2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 students are </a:t>
            </a:r>
            <a:r>
              <a:rPr lang="en-US" sz="2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already placed this year.</a:t>
            </a:r>
            <a:endParaRPr lang="en-US" sz="2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fabrication workshop is setup in the college for making </a:t>
            </a:r>
            <a:r>
              <a:rPr lang="en-US" sz="20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furnitures</a:t>
            </a:r>
            <a:r>
              <a:rPr lang="en-US" sz="2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&amp; students are given hands on training on welding &amp; sheet metal works in this workshop.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program is sanctioned a grant of Rs 10 </a:t>
            </a:r>
            <a:r>
              <a:rPr lang="en-US" sz="20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Lakhs</a:t>
            </a:r>
            <a:r>
              <a:rPr lang="en-US" sz="2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under MODROBS Scheme in 1998.</a:t>
            </a:r>
          </a:p>
          <a:p>
            <a:r>
              <a:rPr lang="en-US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PROJECT FUNDED</a:t>
            </a:r>
          </a:p>
          <a:p>
            <a:endParaRPr lang="en-US" sz="2000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sz="2000" b="1" u="sng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sz="2000" dirty="0">
              <a:latin typeface="Calibri Light" pitchFamily="34" charset="0"/>
              <a:cs typeface="Calibri Light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42087"/>
              </p:ext>
            </p:extLst>
          </p:nvPr>
        </p:nvGraphicFramePr>
        <p:xfrm>
          <a:off x="1115616" y="4714884"/>
          <a:ext cx="6813969" cy="1771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5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4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855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74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18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SL 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SCHEME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NAME OF THE PROJECT FUNDED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AMOUNT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MODROBS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COMPUTER INTEGRATED MANUFACTURING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10.00 </a:t>
                      </a:r>
                      <a:r>
                        <a:rPr lang="en-US" b="0" dirty="0" err="1">
                          <a:latin typeface="Times New Roman" pitchFamily="18" charset="0"/>
                          <a:cs typeface="Times New Roman" pitchFamily="18" charset="0"/>
                        </a:rPr>
                        <a:t>Lakhs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1804" y="6356350"/>
            <a:ext cx="2133600" cy="365125"/>
          </a:xfrm>
        </p:spPr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4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24"/>
            <a:ext cx="9144000" cy="1000131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Calibri Light" pitchFamily="34" charset="0"/>
                <a:cs typeface="Calibri Light" pitchFamily="34" charset="0"/>
              </a:rPr>
              <a:t>FDP/STTP ATTENDED BY FACULTY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3523865"/>
              </p:ext>
            </p:extLst>
          </p:nvPr>
        </p:nvGraphicFramePr>
        <p:xfrm>
          <a:off x="1054144" y="1211696"/>
          <a:ext cx="7334280" cy="1857266"/>
        </p:xfrm>
        <a:graphic>
          <a:graphicData uri="http://schemas.openxmlformats.org/drawingml/2006/table">
            <a:tbl>
              <a:tblPr/>
              <a:tblGrid>
                <a:gridCol w="7393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49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484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15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6970">
                <a:tc>
                  <a:txBody>
                    <a:bodyPr/>
                    <a:lstStyle/>
                    <a:p>
                      <a:pPr marL="330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Sl.</a:t>
                      </a:r>
                      <a:r>
                        <a:rPr lang="en-US" sz="1800" b="1" spc="45" dirty="0">
                          <a:solidFill>
                            <a:srgbClr val="FFFF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No.</a:t>
                      </a:r>
                      <a:endParaRPr lang="en-US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936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Academic</a:t>
                      </a:r>
                      <a:r>
                        <a:rPr lang="en-US" sz="1800" b="1" spc="150" dirty="0">
                          <a:solidFill>
                            <a:srgbClr val="FFFF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spc="-45" dirty="0">
                          <a:solidFill>
                            <a:srgbClr val="FFFF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Y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ear</a:t>
                      </a:r>
                      <a:endParaRPr lang="en-US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427355" marR="44450" indent="-366395" algn="ctr">
                        <a:lnSpc>
                          <a:spcPct val="129000"/>
                        </a:lnSpc>
                        <a:spcBef>
                          <a:spcPts val="335"/>
                        </a:spcBef>
                        <a:spcAft>
                          <a:spcPts val="1000"/>
                        </a:spcAft>
                      </a:pPr>
                      <a:r>
                        <a:rPr lang="en-US" sz="1800" b="1" spc="-60" dirty="0">
                          <a:solidFill>
                            <a:srgbClr val="FFFF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otal</a:t>
                      </a:r>
                      <a:r>
                        <a:rPr lang="en-US" sz="1800" b="1" spc="80" dirty="0">
                          <a:solidFill>
                            <a:srgbClr val="FFFF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number</a:t>
                      </a:r>
                      <a:r>
                        <a:rPr lang="en-US" sz="1800" b="1" spc="120" dirty="0">
                          <a:solidFill>
                            <a:srgbClr val="FFFF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of</a:t>
                      </a:r>
                      <a:r>
                        <a:rPr lang="en-US" sz="1800" b="1" spc="40" dirty="0">
                          <a:solidFill>
                            <a:srgbClr val="FFFF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Programs attended</a:t>
                      </a:r>
                      <a:endParaRPr lang="en-US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 marL="139700" marR="12700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Arial"/>
                          <a:cs typeface="Times New Roman"/>
                        </a:rPr>
                        <a:t>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25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Arial"/>
                          <a:cs typeface="Times New Roman"/>
                        </a:rPr>
                        <a:t>2023-24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630555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Arial"/>
                          <a:cs typeface="Times New Roman"/>
                        </a:rPr>
                        <a:t>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 marL="139700" marR="12700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Arial"/>
                          <a:cs typeface="Times New Roman"/>
                        </a:rPr>
                        <a:t>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25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Arial"/>
                          <a:cs typeface="Times New Roman"/>
                        </a:rPr>
                        <a:t>2022-23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630555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Arial"/>
                          <a:cs typeface="Times New Roman"/>
                        </a:rPr>
                        <a:t>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 marL="139700" marR="12700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Arial"/>
                          <a:cs typeface="Times New Roman"/>
                        </a:rPr>
                        <a:t>3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25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Arial"/>
                          <a:cs typeface="Times New Roman"/>
                        </a:rPr>
                        <a:t>2021-22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630555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Arial"/>
                          <a:cs typeface="Times New Roman"/>
                        </a:rPr>
                        <a:t>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757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66706"/>
              </p:ext>
            </p:extLst>
          </p:nvPr>
        </p:nvGraphicFramePr>
        <p:xfrm>
          <a:off x="19050" y="2924944"/>
          <a:ext cx="9144000" cy="3500435"/>
        </p:xfrm>
        <a:graphic>
          <a:graphicData uri="http://schemas.openxmlformats.org/drawingml/2006/table">
            <a:tbl>
              <a:tblPr/>
              <a:tblGrid>
                <a:gridCol w="6581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77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71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1809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4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solidFill>
                            <a:srgbClr val="FFFF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Sl. No.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solidFill>
                            <a:srgbClr val="FFFF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Date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solidFill>
                            <a:srgbClr val="FFFF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Name of the Event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solidFill>
                            <a:srgbClr val="FFFF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Name of the Resource Person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686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2023-24</a:t>
                      </a:r>
                      <a:endParaRPr lang="en-US" sz="12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latin typeface="Times New Roman"/>
                          <a:ea typeface="Arial"/>
                          <a:cs typeface="Times New Roman"/>
                        </a:rPr>
                        <a:t>1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latin typeface="Times New Roman"/>
                          <a:ea typeface="Arial"/>
                          <a:cs typeface="Times New Roman"/>
                        </a:rPr>
                        <a:t>21/8/23 to 25/8/23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latin typeface="Times New Roman"/>
                          <a:ea typeface="Arial"/>
                          <a:cs typeface="Times New Roman"/>
                        </a:rPr>
                        <a:t>FDP on 3D Printer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 err="1">
                          <a:latin typeface="Times New Roman"/>
                          <a:ea typeface="Arial"/>
                          <a:cs typeface="Times New Roman"/>
                        </a:rPr>
                        <a:t>G.K.Shivaprasad</a:t>
                      </a:r>
                      <a:r>
                        <a:rPr lang="en-IN" sz="1200" b="1" dirty="0">
                          <a:latin typeface="Times New Roman"/>
                          <a:ea typeface="Arial"/>
                          <a:cs typeface="Times New Roman"/>
                        </a:rPr>
                        <a:t>,  </a:t>
                      </a:r>
                      <a:r>
                        <a:rPr lang="en-IN" sz="1200" b="1" spc="60" dirty="0">
                          <a:latin typeface="Times New Roman"/>
                          <a:ea typeface="Arial"/>
                          <a:cs typeface="Times New Roman"/>
                        </a:rPr>
                        <a:t> Soft Academy, </a:t>
                      </a:r>
                      <a:r>
                        <a:rPr lang="en-IN" sz="1200" b="1" spc="60" dirty="0" err="1">
                          <a:latin typeface="Times New Roman"/>
                          <a:ea typeface="Arial"/>
                          <a:cs typeface="Times New Roman"/>
                        </a:rPr>
                        <a:t>Hosapete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34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2022-23</a:t>
                      </a:r>
                      <a:endParaRPr lang="en-US" sz="12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dirty="0">
                          <a:latin typeface="Times New Roman"/>
                          <a:ea typeface="Arial"/>
                          <a:cs typeface="Times New Roman"/>
                        </a:rPr>
                        <a:t>1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>
                          <a:latin typeface="Times New Roman"/>
                          <a:ea typeface="Arial"/>
                          <a:cs typeface="Times New Roman"/>
                        </a:rPr>
                        <a:t>12/8/22 to 17/8/22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>
                          <a:latin typeface="Times New Roman"/>
                          <a:ea typeface="Arial"/>
                          <a:cs typeface="Times New Roman"/>
                        </a:rPr>
                        <a:t>Online FDP on Accreditation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>
                          <a:latin typeface="Times New Roman"/>
                          <a:ea typeface="Arial"/>
                          <a:cs typeface="Times New Roman"/>
                        </a:rPr>
                        <a:t>process for Diploma Engineering.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Arial"/>
                          <a:cs typeface="Times New Roman"/>
                        </a:rPr>
                        <a:t>Prof</a:t>
                      </a:r>
                      <a:r>
                        <a:rPr lang="en-IN" sz="1200" b="1" spc="70" dirty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IN" sz="1200" b="1" dirty="0">
                          <a:latin typeface="Times New Roman"/>
                          <a:ea typeface="Arial"/>
                          <a:cs typeface="Times New Roman"/>
                        </a:rPr>
                        <a:t>Dr</a:t>
                      </a:r>
                      <a:r>
                        <a:rPr lang="en-IN" sz="1200" b="1" spc="45" dirty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IN" sz="1200" b="1" dirty="0" err="1">
                          <a:latin typeface="Times New Roman"/>
                          <a:ea typeface="Arial"/>
                          <a:cs typeface="Times New Roman"/>
                        </a:rPr>
                        <a:t>S.G.Anuradha</a:t>
                      </a:r>
                      <a:r>
                        <a:rPr lang="en-IN" sz="1200" b="1" dirty="0">
                          <a:latin typeface="Times New Roman"/>
                          <a:ea typeface="Arial"/>
                          <a:cs typeface="Times New Roman"/>
                        </a:rPr>
                        <a:t>,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latin typeface="Times New Roman"/>
                          <a:ea typeface="Arial"/>
                          <a:cs typeface="Times New Roman"/>
                        </a:rPr>
                        <a:t>Prof</a:t>
                      </a:r>
                      <a:r>
                        <a:rPr lang="en-IN" sz="1200" b="1" spc="70" dirty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IN" sz="1200" b="1" dirty="0">
                          <a:latin typeface="Times New Roman"/>
                          <a:ea typeface="Arial"/>
                          <a:cs typeface="Times New Roman"/>
                        </a:rPr>
                        <a:t>Raghu</a:t>
                      </a:r>
                      <a:r>
                        <a:rPr lang="en-IN" sz="1200" b="1" spc="105" dirty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IN" sz="1200" b="1" dirty="0" err="1">
                          <a:latin typeface="Times New Roman"/>
                          <a:ea typeface="Arial"/>
                          <a:cs typeface="Times New Roman"/>
                        </a:rPr>
                        <a:t>Kuma</a:t>
                      </a:r>
                      <a:r>
                        <a:rPr lang="en-IN" sz="1200" b="1" spc="-45" dirty="0" err="1">
                          <a:latin typeface="Times New Roman"/>
                          <a:ea typeface="Arial"/>
                          <a:cs typeface="Times New Roman"/>
                        </a:rPr>
                        <a:t>r</a:t>
                      </a:r>
                      <a:r>
                        <a:rPr lang="en-IN" sz="1200" b="1" dirty="0" err="1">
                          <a:latin typeface="Times New Roman"/>
                          <a:ea typeface="Arial"/>
                          <a:cs typeface="Times New Roman"/>
                        </a:rPr>
                        <a:t>.K.S</a:t>
                      </a:r>
                      <a:r>
                        <a:rPr lang="en-IN" sz="1200" b="1" dirty="0">
                          <a:latin typeface="Times New Roman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IN" sz="1200" b="1" spc="170" dirty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IN" sz="1200" b="1" spc="-30" dirty="0">
                          <a:latin typeface="Times New Roman"/>
                          <a:ea typeface="Arial"/>
                          <a:cs typeface="Times New Roman"/>
                        </a:rPr>
                        <a:t>R</a:t>
                      </a:r>
                      <a:r>
                        <a:rPr lang="en-IN" sz="1200" b="1" dirty="0">
                          <a:latin typeface="Times New Roman"/>
                          <a:ea typeface="Arial"/>
                          <a:cs typeface="Times New Roman"/>
                        </a:rPr>
                        <a:t>YMEC,</a:t>
                      </a:r>
                      <a:r>
                        <a:rPr lang="en-IN" sz="1200" b="1" spc="125" dirty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IN" sz="1200" b="1" dirty="0">
                          <a:latin typeface="Times New Roman"/>
                          <a:ea typeface="Arial"/>
                          <a:cs typeface="Times New Roman"/>
                        </a:rPr>
                        <a:t>Ballari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dirty="0">
                          <a:latin typeface="Times New Roman"/>
                          <a:ea typeface="Arial"/>
                          <a:cs typeface="Times New Roman"/>
                        </a:rPr>
                        <a:t>2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latin typeface="Times New Roman"/>
                          <a:ea typeface="Arial"/>
                          <a:cs typeface="Times New Roman"/>
                        </a:rPr>
                        <a:t>14/10/22 to  8/10/22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latin typeface="Times New Roman"/>
                          <a:ea typeface="Arial"/>
                          <a:cs typeface="Times New Roman"/>
                        </a:rPr>
                        <a:t>Online FDP on Automation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latin typeface="Times New Roman"/>
                          <a:ea typeface="Arial"/>
                          <a:cs typeface="Times New Roman"/>
                        </a:rPr>
                        <a:t>Technology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 err="1">
                          <a:latin typeface="Times New Roman"/>
                          <a:ea typeface="Arial"/>
                          <a:cs typeface="Times New Roman"/>
                        </a:rPr>
                        <a:t>G.K.Shivaprasad</a:t>
                      </a:r>
                      <a:r>
                        <a:rPr lang="en-IN" sz="1200" b="1" dirty="0">
                          <a:latin typeface="Times New Roman"/>
                          <a:ea typeface="Arial"/>
                          <a:cs typeface="Times New Roman"/>
                        </a:rPr>
                        <a:t>,  </a:t>
                      </a:r>
                      <a:r>
                        <a:rPr lang="en-IN" sz="1200" b="1" spc="60" dirty="0">
                          <a:latin typeface="Times New Roman"/>
                          <a:ea typeface="Arial"/>
                          <a:cs typeface="Times New Roman"/>
                        </a:rPr>
                        <a:t> Soft Academy, </a:t>
                      </a:r>
                      <a:r>
                        <a:rPr lang="en-IN" sz="1200" b="1" spc="60" dirty="0" err="1">
                          <a:latin typeface="Times New Roman"/>
                          <a:ea typeface="Arial"/>
                          <a:cs typeface="Times New Roman"/>
                        </a:rPr>
                        <a:t>Hosapete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3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2021-22</a:t>
                      </a:r>
                      <a:endParaRPr lang="en-US" sz="12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8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dirty="0">
                          <a:latin typeface="Times New Roman"/>
                          <a:ea typeface="Arial"/>
                          <a:cs typeface="Times New Roman"/>
                        </a:rPr>
                        <a:t>1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>
                          <a:latin typeface="Times New Roman"/>
                          <a:ea typeface="Arial"/>
                          <a:cs typeface="Times New Roman"/>
                        </a:rPr>
                        <a:t>18/1/22 to 22/1/22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>
                          <a:latin typeface="Times New Roman"/>
                          <a:ea typeface="Arial"/>
                          <a:cs typeface="Times New Roman"/>
                        </a:rPr>
                        <a:t>Online FDP on Preparation of SAR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>
                          <a:latin typeface="Times New Roman"/>
                          <a:ea typeface="Arial"/>
                          <a:cs typeface="Times New Roman"/>
                        </a:rPr>
                        <a:t>for NBA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Arial"/>
                          <a:cs typeface="Times New Roman"/>
                        </a:rPr>
                        <a:t>Dr</a:t>
                      </a:r>
                      <a:r>
                        <a:rPr lang="en-IN" sz="1200" b="1" spc="45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IN" sz="1200" b="1">
                          <a:latin typeface="Times New Roman"/>
                          <a:ea typeface="Arial"/>
                          <a:cs typeface="Times New Roman"/>
                        </a:rPr>
                        <a:t>Md</a:t>
                      </a:r>
                      <a:r>
                        <a:rPr lang="en-IN" sz="1200" b="1" spc="55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IN" sz="1200" b="1">
                          <a:latin typeface="Times New Roman"/>
                          <a:ea typeface="Arial"/>
                          <a:cs typeface="Times New Roman"/>
                        </a:rPr>
                        <a:t>Rafiq,</a:t>
                      </a:r>
                      <a:r>
                        <a:rPr lang="en-IN" sz="1200" b="1" spc="95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IN" sz="1200" b="1">
                          <a:latin typeface="Times New Roman"/>
                          <a:ea typeface="Arial"/>
                          <a:cs typeface="Times New Roman"/>
                        </a:rPr>
                        <a:t>UBDTCE,</a:t>
                      </a:r>
                      <a:r>
                        <a:rPr lang="en-IN" sz="1200" b="1" spc="145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IN" sz="1200" b="1">
                          <a:latin typeface="Times New Roman"/>
                          <a:ea typeface="Arial"/>
                          <a:cs typeface="Times New Roman"/>
                        </a:rPr>
                        <a:t>Davangere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>
                          <a:latin typeface="Times New Roman"/>
                          <a:ea typeface="Arial"/>
                          <a:cs typeface="Times New Roman"/>
                        </a:rPr>
                        <a:t>Dr</a:t>
                      </a:r>
                      <a:r>
                        <a:rPr lang="en-IN" sz="1200" b="1" spc="45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IN" sz="1200" b="1" spc="-45">
                          <a:latin typeface="Times New Roman"/>
                          <a:ea typeface="Arial"/>
                          <a:cs typeface="Times New Roman"/>
                        </a:rPr>
                        <a:t>V</a:t>
                      </a:r>
                      <a:r>
                        <a:rPr lang="en-IN" sz="1200" b="1">
                          <a:latin typeface="Times New Roman"/>
                          <a:ea typeface="Arial"/>
                          <a:cs typeface="Times New Roman"/>
                        </a:rPr>
                        <a:t>eergangadhara </a:t>
                      </a:r>
                      <a:r>
                        <a:rPr lang="en-IN" sz="1200" b="1" spc="35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IN" sz="1200" b="1">
                          <a:latin typeface="Times New Roman"/>
                          <a:ea typeface="Arial"/>
                          <a:cs typeface="Times New Roman"/>
                        </a:rPr>
                        <a:t>Swam</a:t>
                      </a:r>
                      <a:r>
                        <a:rPr lang="en-IN" sz="1200" b="1" spc="-60">
                          <a:latin typeface="Times New Roman"/>
                          <a:ea typeface="Arial"/>
                          <a:cs typeface="Times New Roman"/>
                        </a:rPr>
                        <a:t>y</a:t>
                      </a:r>
                      <a:r>
                        <a:rPr lang="en-IN" sz="1200" b="1">
                          <a:latin typeface="Times New Roman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IN" sz="1200" b="1" spc="12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IN" sz="1200" b="1" spc="-30">
                          <a:latin typeface="Times New Roman"/>
                          <a:ea typeface="Arial"/>
                          <a:cs typeface="Times New Roman"/>
                        </a:rPr>
                        <a:t>R</a:t>
                      </a:r>
                      <a:r>
                        <a:rPr lang="en-IN" sz="1200" b="1">
                          <a:latin typeface="Times New Roman"/>
                          <a:ea typeface="Arial"/>
                          <a:cs typeface="Times New Roman"/>
                        </a:rPr>
                        <a:t>YMEC, Ballari,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dirty="0">
                          <a:latin typeface="Times New Roman"/>
                          <a:ea typeface="Arial"/>
                          <a:cs typeface="Times New Roman"/>
                        </a:rPr>
                        <a:t>2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latin typeface="Times New Roman"/>
                          <a:ea typeface="Arial"/>
                          <a:cs typeface="Times New Roman"/>
                        </a:rPr>
                        <a:t>22/11/21to 26/11/21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>
                          <a:latin typeface="Times New Roman"/>
                          <a:ea typeface="Arial"/>
                          <a:cs typeface="Times New Roman"/>
                        </a:rPr>
                        <a:t>Online FDP on CNC Machines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200" b="1" dirty="0" err="1">
                          <a:latin typeface="Times New Roman"/>
                          <a:ea typeface="Arial"/>
                          <a:cs typeface="Times New Roman"/>
                        </a:rPr>
                        <a:t>G.K.Shivaprasad</a:t>
                      </a:r>
                      <a:r>
                        <a:rPr lang="en-IN" sz="1200" b="1" dirty="0">
                          <a:latin typeface="Times New Roman"/>
                          <a:ea typeface="Arial"/>
                          <a:cs typeface="Times New Roman"/>
                        </a:rPr>
                        <a:t>,,</a:t>
                      </a:r>
                      <a:r>
                        <a:rPr lang="en-IN" sz="1200" b="1" baseline="0" dirty="0">
                          <a:latin typeface="Times New Roman"/>
                          <a:ea typeface="Arial"/>
                          <a:cs typeface="Times New Roman"/>
                        </a:rPr>
                        <a:t> Soft Academy, </a:t>
                      </a:r>
                      <a:r>
                        <a:rPr lang="en-IN" sz="1200" b="1" baseline="0" dirty="0" err="1">
                          <a:latin typeface="Times New Roman"/>
                          <a:ea typeface="Arial"/>
                          <a:cs typeface="Times New Roman"/>
                        </a:rPr>
                        <a:t>Hosapete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40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owchart: Alternate Process 33">
            <a:extLst>
              <a:ext uri="{FF2B5EF4-FFF2-40B4-BE49-F238E27FC236}">
                <a16:creationId xmlns="" xmlns:a16="http://schemas.microsoft.com/office/drawing/2014/main" id="{79AAAA75-E1E9-5D85-5409-2981476014BA}"/>
              </a:ext>
            </a:extLst>
          </p:cNvPr>
          <p:cNvSpPr/>
          <p:nvPr/>
        </p:nvSpPr>
        <p:spPr>
          <a:xfrm>
            <a:off x="6956092" y="3642283"/>
            <a:ext cx="1753364" cy="122761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33" name="Flowchart: Alternate Process 32">
            <a:extLst>
              <a:ext uri="{FF2B5EF4-FFF2-40B4-BE49-F238E27FC236}">
                <a16:creationId xmlns="" xmlns:a16="http://schemas.microsoft.com/office/drawing/2014/main" id="{00233F97-EAA1-48D5-D697-67AC39DD4914}"/>
              </a:ext>
            </a:extLst>
          </p:cNvPr>
          <p:cNvSpPr/>
          <p:nvPr/>
        </p:nvSpPr>
        <p:spPr>
          <a:xfrm>
            <a:off x="0" y="4318438"/>
            <a:ext cx="2110031" cy="158468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44" name="CuadroTexto 350">
            <a:extLst>
              <a:ext uri="{FF2B5EF4-FFF2-40B4-BE49-F238E27FC236}">
                <a16:creationId xmlns=""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74220" y="51856"/>
            <a:ext cx="8995559" cy="91467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FACULTY PERFORMANCE APPRAISAL AND 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SYSTEM</a:t>
            </a:r>
            <a:endParaRPr lang="en-IN" sz="2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hape">
            <a:extLst>
              <a:ext uri="{FF2B5EF4-FFF2-40B4-BE49-F238E27FC236}">
                <a16:creationId xmlns="" xmlns:a16="http://schemas.microsoft.com/office/drawing/2014/main" id="{C92D1177-AED5-EF4A-97E2-1D2C2751E99B}"/>
              </a:ext>
            </a:extLst>
          </p:cNvPr>
          <p:cNvSpPr/>
          <p:nvPr/>
        </p:nvSpPr>
        <p:spPr>
          <a:xfrm>
            <a:off x="2152546" y="4354057"/>
            <a:ext cx="1753364" cy="1418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94" extrusionOk="0">
                <a:moveTo>
                  <a:pt x="20175" y="4203"/>
                </a:moveTo>
                <a:lnTo>
                  <a:pt x="20175" y="8768"/>
                </a:lnTo>
                <a:cubicBezTo>
                  <a:pt x="20175" y="15692"/>
                  <a:pt x="15546" y="21521"/>
                  <a:pt x="9893" y="21392"/>
                </a:cubicBezTo>
                <a:cubicBezTo>
                  <a:pt x="4410" y="21263"/>
                  <a:pt x="0" y="15786"/>
                  <a:pt x="0" y="9046"/>
                </a:cubicBezTo>
                <a:lnTo>
                  <a:pt x="0" y="8456"/>
                </a:lnTo>
                <a:cubicBezTo>
                  <a:pt x="0" y="12872"/>
                  <a:pt x="3005" y="16431"/>
                  <a:pt x="6649" y="16237"/>
                </a:cubicBezTo>
                <a:cubicBezTo>
                  <a:pt x="10083" y="16054"/>
                  <a:pt x="12724" y="12421"/>
                  <a:pt x="12724" y="8213"/>
                </a:cubicBezTo>
                <a:lnTo>
                  <a:pt x="12724" y="4203"/>
                </a:lnTo>
                <a:lnTo>
                  <a:pt x="11432" y="4203"/>
                </a:lnTo>
                <a:lnTo>
                  <a:pt x="15915" y="238"/>
                </a:lnTo>
                <a:cubicBezTo>
                  <a:pt x="16275" y="-79"/>
                  <a:pt x="16757" y="-79"/>
                  <a:pt x="17117" y="238"/>
                </a:cubicBezTo>
                <a:lnTo>
                  <a:pt x="21600" y="4203"/>
                </a:lnTo>
                <a:lnTo>
                  <a:pt x="20175" y="4203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8" tIns="14288" rIns="162000" bIns="1428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 sz="3000">
                <a:solidFill>
                  <a:srgbClr val="FFFFFF"/>
                </a:solidFill>
              </a:defRPr>
            </a:pPr>
            <a:endParaRPr sz="1125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hape">
            <a:extLst>
              <a:ext uri="{FF2B5EF4-FFF2-40B4-BE49-F238E27FC236}">
                <a16:creationId xmlns="" xmlns:a16="http://schemas.microsoft.com/office/drawing/2014/main" id="{9B5EEAFC-7F9D-6748-963F-2DEB6FF0B7E4}"/>
              </a:ext>
            </a:extLst>
          </p:cNvPr>
          <p:cNvSpPr/>
          <p:nvPr/>
        </p:nvSpPr>
        <p:spPr>
          <a:xfrm>
            <a:off x="735512" y="2096467"/>
            <a:ext cx="1753364" cy="1418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94" extrusionOk="0">
                <a:moveTo>
                  <a:pt x="20175" y="17191"/>
                </a:moveTo>
                <a:lnTo>
                  <a:pt x="20175" y="12626"/>
                </a:lnTo>
                <a:cubicBezTo>
                  <a:pt x="20175" y="5702"/>
                  <a:pt x="15546" y="-127"/>
                  <a:pt x="9893" y="2"/>
                </a:cubicBezTo>
                <a:cubicBezTo>
                  <a:pt x="4410" y="131"/>
                  <a:pt x="0" y="5608"/>
                  <a:pt x="0" y="12348"/>
                </a:cubicBezTo>
                <a:lnTo>
                  <a:pt x="0" y="12938"/>
                </a:lnTo>
                <a:cubicBezTo>
                  <a:pt x="0" y="8522"/>
                  <a:pt x="3005" y="4963"/>
                  <a:pt x="6649" y="5157"/>
                </a:cubicBezTo>
                <a:cubicBezTo>
                  <a:pt x="10083" y="5340"/>
                  <a:pt x="12724" y="8973"/>
                  <a:pt x="12724" y="13181"/>
                </a:cubicBezTo>
                <a:lnTo>
                  <a:pt x="12724" y="17191"/>
                </a:lnTo>
                <a:lnTo>
                  <a:pt x="11432" y="17191"/>
                </a:lnTo>
                <a:lnTo>
                  <a:pt x="15915" y="21156"/>
                </a:lnTo>
                <a:cubicBezTo>
                  <a:pt x="16275" y="21473"/>
                  <a:pt x="16757" y="21473"/>
                  <a:pt x="17117" y="21156"/>
                </a:cubicBezTo>
                <a:lnTo>
                  <a:pt x="21600" y="17191"/>
                </a:lnTo>
                <a:lnTo>
                  <a:pt x="20175" y="17191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14288" rIns="162000" bIns="1428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 sz="3000">
                <a:solidFill>
                  <a:srgbClr val="FFFFFF"/>
                </a:solidFill>
              </a:defRPr>
            </a:pPr>
            <a:endParaRPr sz="1125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ircle">
            <a:extLst>
              <a:ext uri="{FF2B5EF4-FFF2-40B4-BE49-F238E27FC236}">
                <a16:creationId xmlns="" xmlns:a16="http://schemas.microsoft.com/office/drawing/2014/main" id="{0FA695A5-CEBB-4140-A870-69C5F0DC0B83}"/>
              </a:ext>
            </a:extLst>
          </p:cNvPr>
          <p:cNvSpPr/>
          <p:nvPr/>
        </p:nvSpPr>
        <p:spPr>
          <a:xfrm>
            <a:off x="828989" y="2654748"/>
            <a:ext cx="644938" cy="644937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1125" dirty="0"/>
          </a:p>
        </p:txBody>
      </p:sp>
      <p:sp>
        <p:nvSpPr>
          <p:cNvPr id="7" name="Circle">
            <a:extLst>
              <a:ext uri="{FF2B5EF4-FFF2-40B4-BE49-F238E27FC236}">
                <a16:creationId xmlns="" xmlns:a16="http://schemas.microsoft.com/office/drawing/2014/main" id="{C432226B-D22F-DB40-9589-A5F576539EFE}"/>
              </a:ext>
            </a:extLst>
          </p:cNvPr>
          <p:cNvSpPr/>
          <p:nvPr/>
        </p:nvSpPr>
        <p:spPr>
          <a:xfrm>
            <a:off x="2218287" y="4682774"/>
            <a:ext cx="644938" cy="644937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1125"/>
          </a:p>
        </p:txBody>
      </p:sp>
      <p:sp>
        <p:nvSpPr>
          <p:cNvPr id="10" name="Shape">
            <a:extLst>
              <a:ext uri="{FF2B5EF4-FFF2-40B4-BE49-F238E27FC236}">
                <a16:creationId xmlns="" xmlns:a16="http://schemas.microsoft.com/office/drawing/2014/main" id="{F2444CF1-D1EC-774E-87FC-2814DB4DAAFD}"/>
              </a:ext>
            </a:extLst>
          </p:cNvPr>
          <p:cNvSpPr/>
          <p:nvPr/>
        </p:nvSpPr>
        <p:spPr>
          <a:xfrm>
            <a:off x="4906876" y="4318438"/>
            <a:ext cx="1753364" cy="1418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94" extrusionOk="0">
                <a:moveTo>
                  <a:pt x="20175" y="4203"/>
                </a:moveTo>
                <a:lnTo>
                  <a:pt x="20175" y="8768"/>
                </a:lnTo>
                <a:cubicBezTo>
                  <a:pt x="20175" y="15692"/>
                  <a:pt x="15546" y="21521"/>
                  <a:pt x="9893" y="21392"/>
                </a:cubicBezTo>
                <a:cubicBezTo>
                  <a:pt x="4410" y="21263"/>
                  <a:pt x="0" y="15786"/>
                  <a:pt x="0" y="9046"/>
                </a:cubicBezTo>
                <a:lnTo>
                  <a:pt x="0" y="8456"/>
                </a:lnTo>
                <a:cubicBezTo>
                  <a:pt x="0" y="12872"/>
                  <a:pt x="3005" y="16431"/>
                  <a:pt x="6649" y="16237"/>
                </a:cubicBezTo>
                <a:cubicBezTo>
                  <a:pt x="10083" y="16054"/>
                  <a:pt x="12724" y="12421"/>
                  <a:pt x="12724" y="8213"/>
                </a:cubicBezTo>
                <a:lnTo>
                  <a:pt x="12724" y="4203"/>
                </a:lnTo>
                <a:lnTo>
                  <a:pt x="11432" y="4203"/>
                </a:lnTo>
                <a:lnTo>
                  <a:pt x="15915" y="238"/>
                </a:lnTo>
                <a:cubicBezTo>
                  <a:pt x="16275" y="-79"/>
                  <a:pt x="16757" y="-79"/>
                  <a:pt x="17117" y="238"/>
                </a:cubicBezTo>
                <a:lnTo>
                  <a:pt x="21600" y="4203"/>
                </a:lnTo>
                <a:lnTo>
                  <a:pt x="20175" y="4203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4288" tIns="14288" rIns="162000" bIns="1428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 sz="3000">
                <a:solidFill>
                  <a:srgbClr val="FFFFFF"/>
                </a:solidFill>
              </a:defRPr>
            </a:pPr>
            <a:endParaRPr sz="1125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Shape">
            <a:extLst>
              <a:ext uri="{FF2B5EF4-FFF2-40B4-BE49-F238E27FC236}">
                <a16:creationId xmlns="" xmlns:a16="http://schemas.microsoft.com/office/drawing/2014/main" id="{A968F2DD-E41C-DD4D-B13E-5572AA0122CF}"/>
              </a:ext>
            </a:extLst>
          </p:cNvPr>
          <p:cNvSpPr/>
          <p:nvPr/>
        </p:nvSpPr>
        <p:spPr>
          <a:xfrm>
            <a:off x="3905910" y="1911538"/>
            <a:ext cx="1753364" cy="1418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94" extrusionOk="0">
                <a:moveTo>
                  <a:pt x="20175" y="17191"/>
                </a:moveTo>
                <a:lnTo>
                  <a:pt x="20175" y="12626"/>
                </a:lnTo>
                <a:cubicBezTo>
                  <a:pt x="20175" y="5702"/>
                  <a:pt x="15546" y="-127"/>
                  <a:pt x="9893" y="2"/>
                </a:cubicBezTo>
                <a:cubicBezTo>
                  <a:pt x="4410" y="131"/>
                  <a:pt x="0" y="5608"/>
                  <a:pt x="0" y="12348"/>
                </a:cubicBezTo>
                <a:lnTo>
                  <a:pt x="0" y="12938"/>
                </a:lnTo>
                <a:cubicBezTo>
                  <a:pt x="0" y="8522"/>
                  <a:pt x="3005" y="4963"/>
                  <a:pt x="6649" y="5157"/>
                </a:cubicBezTo>
                <a:cubicBezTo>
                  <a:pt x="10083" y="5340"/>
                  <a:pt x="12724" y="8973"/>
                  <a:pt x="12724" y="13181"/>
                </a:cubicBezTo>
                <a:lnTo>
                  <a:pt x="12724" y="17191"/>
                </a:lnTo>
                <a:lnTo>
                  <a:pt x="11432" y="17191"/>
                </a:lnTo>
                <a:lnTo>
                  <a:pt x="15915" y="21156"/>
                </a:lnTo>
                <a:cubicBezTo>
                  <a:pt x="16275" y="21473"/>
                  <a:pt x="16757" y="21473"/>
                  <a:pt x="17117" y="21156"/>
                </a:cubicBezTo>
                <a:lnTo>
                  <a:pt x="21600" y="17191"/>
                </a:lnTo>
                <a:lnTo>
                  <a:pt x="20175" y="17191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14288" rIns="162000" bIns="1428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 sz="3000">
                <a:solidFill>
                  <a:srgbClr val="FFFFFF"/>
                </a:solidFill>
              </a:defRPr>
            </a:pPr>
            <a:endParaRPr sz="1125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Circle">
            <a:extLst>
              <a:ext uri="{FF2B5EF4-FFF2-40B4-BE49-F238E27FC236}">
                <a16:creationId xmlns="" xmlns:a16="http://schemas.microsoft.com/office/drawing/2014/main" id="{18EA8ED7-F3CC-9F4E-B009-F42CE24F973A}"/>
              </a:ext>
            </a:extLst>
          </p:cNvPr>
          <p:cNvSpPr/>
          <p:nvPr/>
        </p:nvSpPr>
        <p:spPr>
          <a:xfrm>
            <a:off x="3971652" y="2371740"/>
            <a:ext cx="644938" cy="644937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1125"/>
          </a:p>
        </p:txBody>
      </p:sp>
      <p:sp>
        <p:nvSpPr>
          <p:cNvPr id="13" name="Circle">
            <a:extLst>
              <a:ext uri="{FF2B5EF4-FFF2-40B4-BE49-F238E27FC236}">
                <a16:creationId xmlns="" xmlns:a16="http://schemas.microsoft.com/office/drawing/2014/main" id="{A26436D8-3BC4-0B48-8C1F-E3958B8E04F5}"/>
              </a:ext>
            </a:extLst>
          </p:cNvPr>
          <p:cNvSpPr/>
          <p:nvPr/>
        </p:nvSpPr>
        <p:spPr>
          <a:xfrm>
            <a:off x="4972619" y="4647154"/>
            <a:ext cx="644938" cy="644937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1125"/>
          </a:p>
        </p:txBody>
      </p:sp>
      <p:sp>
        <p:nvSpPr>
          <p:cNvPr id="14" name="Shape">
            <a:extLst>
              <a:ext uri="{FF2B5EF4-FFF2-40B4-BE49-F238E27FC236}">
                <a16:creationId xmlns="" xmlns:a16="http://schemas.microsoft.com/office/drawing/2014/main" id="{D0FD3C8C-6952-0442-9010-DBE73B7FB9BE}"/>
              </a:ext>
            </a:extLst>
          </p:cNvPr>
          <p:cNvSpPr/>
          <p:nvPr/>
        </p:nvSpPr>
        <p:spPr>
          <a:xfrm>
            <a:off x="6923220" y="2227448"/>
            <a:ext cx="1753364" cy="1418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94" extrusionOk="0">
                <a:moveTo>
                  <a:pt x="20175" y="17191"/>
                </a:moveTo>
                <a:lnTo>
                  <a:pt x="20175" y="12626"/>
                </a:lnTo>
                <a:cubicBezTo>
                  <a:pt x="20175" y="5702"/>
                  <a:pt x="15546" y="-127"/>
                  <a:pt x="9893" y="2"/>
                </a:cubicBezTo>
                <a:cubicBezTo>
                  <a:pt x="4410" y="131"/>
                  <a:pt x="0" y="5608"/>
                  <a:pt x="0" y="12348"/>
                </a:cubicBezTo>
                <a:lnTo>
                  <a:pt x="0" y="12938"/>
                </a:lnTo>
                <a:cubicBezTo>
                  <a:pt x="0" y="8522"/>
                  <a:pt x="3005" y="4963"/>
                  <a:pt x="6649" y="5157"/>
                </a:cubicBezTo>
                <a:cubicBezTo>
                  <a:pt x="10083" y="5340"/>
                  <a:pt x="12724" y="8973"/>
                  <a:pt x="12724" y="13181"/>
                </a:cubicBezTo>
                <a:lnTo>
                  <a:pt x="12724" y="17191"/>
                </a:lnTo>
                <a:lnTo>
                  <a:pt x="11432" y="17191"/>
                </a:lnTo>
                <a:lnTo>
                  <a:pt x="15915" y="21156"/>
                </a:lnTo>
                <a:cubicBezTo>
                  <a:pt x="16275" y="21473"/>
                  <a:pt x="16757" y="21473"/>
                  <a:pt x="17117" y="21156"/>
                </a:cubicBezTo>
                <a:lnTo>
                  <a:pt x="21600" y="17191"/>
                </a:lnTo>
                <a:lnTo>
                  <a:pt x="20175" y="17191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14288" rIns="162000" bIns="1428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 sz="3000">
                <a:solidFill>
                  <a:srgbClr val="FFFFFF"/>
                </a:solidFill>
              </a:defRPr>
            </a:pPr>
            <a:endParaRPr sz="1125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Circle">
            <a:extLst>
              <a:ext uri="{FF2B5EF4-FFF2-40B4-BE49-F238E27FC236}">
                <a16:creationId xmlns="" xmlns:a16="http://schemas.microsoft.com/office/drawing/2014/main" id="{FECD394C-3BE1-6640-9F9A-9B5996201C69}"/>
              </a:ext>
            </a:extLst>
          </p:cNvPr>
          <p:cNvSpPr/>
          <p:nvPr/>
        </p:nvSpPr>
        <p:spPr>
          <a:xfrm>
            <a:off x="6988962" y="2687651"/>
            <a:ext cx="644938" cy="644937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miter lim="400000"/>
          </a:ln>
        </p:spPr>
        <p:txBody>
          <a:bodyPr lIns="14288" tIns="14288" rIns="14288" bIns="1428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1125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D5B2456-100F-7D48-893A-A63CAB842F1C}"/>
              </a:ext>
            </a:extLst>
          </p:cNvPr>
          <p:cNvSpPr/>
          <p:nvPr/>
        </p:nvSpPr>
        <p:spPr>
          <a:xfrm>
            <a:off x="655055" y="3440929"/>
            <a:ext cx="1753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rPr>
              <a:t>Faculty</a:t>
            </a:r>
            <a:endParaRPr lang="en-US" sz="4950" b="1" dirty="0">
              <a:solidFill>
                <a:schemeClr val="tx2"/>
              </a:solidFill>
              <a:latin typeface="Poppins SemiBold" pitchFamily="2" charset="77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A35253B-5A4E-C949-8333-9E2B7E880084}"/>
              </a:ext>
            </a:extLst>
          </p:cNvPr>
          <p:cNvSpPr/>
          <p:nvPr/>
        </p:nvSpPr>
        <p:spPr>
          <a:xfrm>
            <a:off x="1778196" y="4043888"/>
            <a:ext cx="2149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rPr>
              <a:t>Appraisal Form</a:t>
            </a:r>
            <a:endParaRPr lang="en-US" sz="4950" b="1" dirty="0">
              <a:solidFill>
                <a:schemeClr val="tx2"/>
              </a:solidFill>
              <a:latin typeface="Poppins SemiBold" pitchFamily="2" charset="77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F6B92AB-AB13-FC40-B3DF-2AC592A02CCA}"/>
              </a:ext>
            </a:extLst>
          </p:cNvPr>
          <p:cNvSpPr/>
          <p:nvPr/>
        </p:nvSpPr>
        <p:spPr>
          <a:xfrm>
            <a:off x="2999617" y="3337236"/>
            <a:ext cx="27066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rPr>
              <a:t>Head of the department</a:t>
            </a:r>
            <a:endParaRPr lang="en-US" sz="4500" b="1" dirty="0">
              <a:solidFill>
                <a:schemeClr val="tx2"/>
              </a:solidFill>
              <a:latin typeface="Poppins SemiBold" pitchFamily="2" charset="77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5C5F130-6AD1-684B-957E-DB81A5883EBB}"/>
              </a:ext>
            </a:extLst>
          </p:cNvPr>
          <p:cNvSpPr/>
          <p:nvPr/>
        </p:nvSpPr>
        <p:spPr>
          <a:xfrm>
            <a:off x="4885409" y="4039250"/>
            <a:ext cx="1330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rPr>
              <a:t>Principal</a:t>
            </a:r>
            <a:endParaRPr lang="en-US" sz="4950" b="1" dirty="0">
              <a:solidFill>
                <a:schemeClr val="tx2"/>
              </a:solidFill>
              <a:latin typeface="Poppins SemiBold" pitchFamily="2" charset="77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9E78989-E4C1-7044-AC9D-93DB755AD3EF}"/>
              </a:ext>
            </a:extLst>
          </p:cNvPr>
          <p:cNvSpPr/>
          <p:nvPr/>
        </p:nvSpPr>
        <p:spPr>
          <a:xfrm>
            <a:off x="890480" y="2797785"/>
            <a:ext cx="521954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25" b="1" dirty="0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rPr>
              <a:t>01</a:t>
            </a:r>
            <a:endParaRPr lang="en-US" sz="3000" b="1" dirty="0">
              <a:solidFill>
                <a:schemeClr val="tx2"/>
              </a:solidFill>
              <a:latin typeface="Poppins SemiBold" pitchFamily="2" charset="77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8ACC0CB-3FC3-9948-8B7D-CB8085DC9D64}"/>
              </a:ext>
            </a:extLst>
          </p:cNvPr>
          <p:cNvSpPr/>
          <p:nvPr/>
        </p:nvSpPr>
        <p:spPr>
          <a:xfrm>
            <a:off x="4014178" y="2556012"/>
            <a:ext cx="521954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25" b="1" dirty="0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rPr>
              <a:t>03</a:t>
            </a:r>
            <a:endParaRPr lang="en-US" sz="3000" b="1" dirty="0">
              <a:solidFill>
                <a:schemeClr val="tx2"/>
              </a:solidFill>
              <a:latin typeface="Poppins SemiBold" pitchFamily="2" charset="77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7EB24DE-FF7A-DB48-B4E8-B78959912F88}"/>
              </a:ext>
            </a:extLst>
          </p:cNvPr>
          <p:cNvSpPr/>
          <p:nvPr/>
        </p:nvSpPr>
        <p:spPr>
          <a:xfrm>
            <a:off x="2272165" y="4856009"/>
            <a:ext cx="521954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25" b="1" dirty="0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rPr>
              <a:t>02</a:t>
            </a:r>
            <a:endParaRPr lang="en-US" sz="3000" b="1" dirty="0">
              <a:solidFill>
                <a:schemeClr val="tx2"/>
              </a:solidFill>
              <a:latin typeface="Poppins SemiBold" pitchFamily="2" charset="77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0AE3F78-76C9-DD43-ABC2-E80AA8897F89}"/>
              </a:ext>
            </a:extLst>
          </p:cNvPr>
          <p:cNvSpPr/>
          <p:nvPr/>
        </p:nvSpPr>
        <p:spPr>
          <a:xfrm>
            <a:off x="7032066" y="2871922"/>
            <a:ext cx="521954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25" b="1" dirty="0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rPr>
              <a:t>05</a:t>
            </a:r>
            <a:endParaRPr lang="en-US" sz="3000" b="1" dirty="0">
              <a:solidFill>
                <a:schemeClr val="tx2"/>
              </a:solidFill>
              <a:latin typeface="Poppins SemiBold" pitchFamily="2" charset="77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1EB6DBCD-74AF-9340-A118-8357253E5478}"/>
              </a:ext>
            </a:extLst>
          </p:cNvPr>
          <p:cNvSpPr/>
          <p:nvPr/>
        </p:nvSpPr>
        <p:spPr>
          <a:xfrm>
            <a:off x="5045713" y="4754725"/>
            <a:ext cx="521954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25" b="1" dirty="0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rPr>
              <a:t>04</a:t>
            </a:r>
            <a:endParaRPr lang="en-US" sz="3000" b="1" dirty="0">
              <a:solidFill>
                <a:schemeClr val="tx2"/>
              </a:solidFill>
              <a:latin typeface="Poppins SemiBold" pitchFamily="2" charset="77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74BAE81-B3F8-E946-9775-5C191E5BCFF0}"/>
              </a:ext>
            </a:extLst>
          </p:cNvPr>
          <p:cNvSpPr txBox="1"/>
          <p:nvPr/>
        </p:nvSpPr>
        <p:spPr>
          <a:xfrm>
            <a:off x="6822375" y="3702566"/>
            <a:ext cx="2027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Verifies and puts signature and documents the same.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D70822-7F63-DF46-C772-5BF2C241F1A9}"/>
              </a:ext>
            </a:extLst>
          </p:cNvPr>
          <p:cNvSpPr txBox="1"/>
          <p:nvPr/>
        </p:nvSpPr>
        <p:spPr>
          <a:xfrm>
            <a:off x="-15853" y="4409411"/>
            <a:ext cx="2212673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to the Dept</a:t>
            </a:r>
          </a:p>
          <a:p>
            <a:r>
              <a:rPr lang="en-US" sz="1350" dirty="0">
                <a:solidFill>
                  <a:srgbClr val="FF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 previous year results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to improve campus placement/higher education</a:t>
            </a:r>
            <a:endParaRPr lang="en-IN" sz="1350" dirty="0">
              <a:solidFill>
                <a:srgbClr val="FF1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EB618D5-E663-FA22-AC66-7DBD4E8D5613}"/>
                  </a:ext>
                </a:extLst>
              </p14:cNvPr>
              <p14:cNvContentPartPr/>
              <p14:nvPr/>
            </p14:nvContentPartPr>
            <p14:xfrm>
              <a:off x="1478321" y="1160001"/>
              <a:ext cx="270" cy="27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id="{5EB618D5-E663-FA22-AC66-7DBD4E8D56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1571" y="1119501"/>
                <a:ext cx="13500" cy="8100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Line 3">
            <a:extLst>
              <a:ext uri="{FF2B5EF4-FFF2-40B4-BE49-F238E27FC236}">
                <a16:creationId xmlns="" xmlns:a16="http://schemas.microsoft.com/office/drawing/2014/main" id="{B9D85E8F-51F5-9953-69F8-673223952E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73926" y="3729663"/>
            <a:ext cx="432063" cy="464084"/>
          </a:xfrm>
          <a:prstGeom prst="line">
            <a:avLst/>
          </a:prstGeom>
          <a:noFill/>
          <a:ln w="63500" cap="flat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75"/>
          </a:p>
        </p:txBody>
      </p:sp>
      <p:sp>
        <p:nvSpPr>
          <p:cNvPr id="30" name="Line 3">
            <a:extLst>
              <a:ext uri="{FF2B5EF4-FFF2-40B4-BE49-F238E27FC236}">
                <a16:creationId xmlns="" xmlns:a16="http://schemas.microsoft.com/office/drawing/2014/main" id="{132DB7EC-E4D2-0A68-CCAB-E20A17D410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20887" y="3644142"/>
            <a:ext cx="552202" cy="521722"/>
          </a:xfrm>
          <a:prstGeom prst="line">
            <a:avLst/>
          </a:prstGeom>
          <a:noFill/>
          <a:ln w="63500" cap="flat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75"/>
          </a:p>
        </p:txBody>
      </p:sp>
      <p:sp>
        <p:nvSpPr>
          <p:cNvPr id="31" name="Line 3">
            <a:extLst>
              <a:ext uri="{FF2B5EF4-FFF2-40B4-BE49-F238E27FC236}">
                <a16:creationId xmlns="" xmlns:a16="http://schemas.microsoft.com/office/drawing/2014/main" id="{AC095628-643C-F6D4-2BF2-47E1A8B1D36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83829" y="3595167"/>
            <a:ext cx="432063" cy="464084"/>
          </a:xfrm>
          <a:prstGeom prst="line">
            <a:avLst/>
          </a:prstGeom>
          <a:noFill/>
          <a:ln w="63500" cap="flat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75"/>
          </a:p>
        </p:txBody>
      </p:sp>
      <p:sp>
        <p:nvSpPr>
          <p:cNvPr id="32" name="Line 3">
            <a:extLst>
              <a:ext uri="{FF2B5EF4-FFF2-40B4-BE49-F238E27FC236}">
                <a16:creationId xmlns="" xmlns:a16="http://schemas.microsoft.com/office/drawing/2014/main" id="{D27FCDF7-7648-C0E2-8B1A-0B1298945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2858" y="3440928"/>
            <a:ext cx="456104" cy="752819"/>
          </a:xfrm>
          <a:prstGeom prst="line">
            <a:avLst/>
          </a:prstGeom>
          <a:noFill/>
          <a:ln w="63500" cap="flat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75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41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52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CRITERIA – 6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FACILITIES &amp; TECHNICAL SUPPORT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59A29EB-403B-AAE3-AB1C-DBE05CDAC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42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AVAILABILITY OF CLASS/FACULTY ROOMS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1388659"/>
              </p:ext>
            </p:extLst>
          </p:nvPr>
        </p:nvGraphicFramePr>
        <p:xfrm>
          <a:off x="285720" y="1142984"/>
          <a:ext cx="8643999" cy="5572165"/>
        </p:xfrm>
        <a:graphic>
          <a:graphicData uri="http://schemas.openxmlformats.org/drawingml/2006/table">
            <a:tbl>
              <a:tblPr/>
              <a:tblGrid>
                <a:gridCol w="16765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94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22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359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18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Arial"/>
                          <a:cs typeface="Times New Roman"/>
                        </a:rPr>
                        <a:t>Room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Arial"/>
                          <a:cs typeface="Times New Roman"/>
                        </a:rPr>
                        <a:t>Description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56" marR="60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Arial"/>
                          <a:cs typeface="Times New Roman"/>
                        </a:rPr>
                        <a:t>Number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Arial"/>
                          <a:cs typeface="Times New Roman"/>
                        </a:rPr>
                        <a:t>Of Rooms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56" marR="60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Arial"/>
                          <a:cs typeface="Times New Roman"/>
                        </a:rPr>
                        <a:t>Usage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56" marR="60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Arial"/>
                          <a:cs typeface="Times New Roman"/>
                        </a:rPr>
                        <a:t>Rooms Equipped with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56" marR="60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99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Arial"/>
                          <a:cs typeface="Times New Roman"/>
                        </a:rPr>
                        <a:t>Drawing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Arial"/>
                          <a:cs typeface="Times New Roman"/>
                        </a:rPr>
                        <a:t>Hall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56" marR="60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Arial"/>
                          <a:cs typeface="Times New Roman"/>
                        </a:rPr>
                        <a:t>01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56" marR="60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Arial"/>
                          <a:cs typeface="Times New Roman"/>
                        </a:rPr>
                        <a:t>Allotted for all Students who are having </a:t>
                      </a:r>
                      <a:r>
                        <a:rPr lang="en-IN" sz="2000" dirty="0" err="1">
                          <a:latin typeface="Times New Roman"/>
                          <a:ea typeface="Arial"/>
                          <a:cs typeface="Times New Roman"/>
                        </a:rPr>
                        <a:t>Engg</a:t>
                      </a:r>
                      <a:r>
                        <a:rPr lang="en-IN" sz="2000" dirty="0">
                          <a:latin typeface="Times New Roman"/>
                          <a:ea typeface="Arial"/>
                          <a:cs typeface="Times New Roman"/>
                        </a:rPr>
                        <a:t>. Drawing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56" marR="60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Arial"/>
                          <a:cs typeface="Times New Roman"/>
                        </a:rPr>
                        <a:t>Green board, adequate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Arial"/>
                          <a:cs typeface="Times New Roman"/>
                        </a:rPr>
                        <a:t>Lighting, podium, fans,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Arial"/>
                          <a:cs typeface="Times New Roman"/>
                        </a:rPr>
                        <a:t>Benches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56" marR="60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8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Arial"/>
                          <a:cs typeface="Times New Roman"/>
                        </a:rPr>
                        <a:t>HOD Room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56" marR="60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Arial"/>
                          <a:cs typeface="Times New Roman"/>
                        </a:rPr>
                        <a:t>01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56" marR="60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Arial"/>
                          <a:cs typeface="Times New Roman"/>
                        </a:rPr>
                        <a:t>Allotted for HOD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56" marR="60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Arial"/>
                          <a:cs typeface="Times New Roman"/>
                        </a:rPr>
                        <a:t>Well furnished with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Arial"/>
                          <a:cs typeface="Times New Roman"/>
                        </a:rPr>
                        <a:t>Table and chair, fan Tube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Arial"/>
                          <a:cs typeface="Times New Roman"/>
                        </a:rPr>
                        <a:t>Light, internet access point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56" marR="60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7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Arial"/>
                          <a:cs typeface="Times New Roman"/>
                        </a:rPr>
                        <a:t>Mechanical Faculty Room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56" marR="60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Arial"/>
                          <a:cs typeface="Times New Roman"/>
                        </a:rPr>
                        <a:t>01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56" marR="60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Arial"/>
                          <a:cs typeface="Times New Roman"/>
                        </a:rPr>
                        <a:t>Allotted for Faculty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56" marR="60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Arial"/>
                          <a:cs typeface="Times New Roman"/>
                        </a:rPr>
                        <a:t>Individual table and chair,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Arial"/>
                          <a:cs typeface="Times New Roman"/>
                        </a:rPr>
                        <a:t>Racks, for staff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56" marR="60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97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Class Rooms</a:t>
                      </a:r>
                    </a:p>
                  </a:txBody>
                  <a:tcPr marL="60556" marR="60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60556" marR="60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For 1,3 &amp;5</a:t>
                      </a:r>
                      <a:r>
                        <a:rPr lang="en-US" sz="2000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</a:t>
                      </a:r>
                      <a:r>
                        <a:rPr lang="en-US" sz="20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Sem</a:t>
                      </a:r>
                      <a:r>
                        <a:rPr lang="en-US" sz="20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Students (For even </a:t>
                      </a:r>
                      <a:r>
                        <a:rPr lang="en-US" sz="2000" baseline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sem</a:t>
                      </a:r>
                      <a:r>
                        <a:rPr lang="en-US" sz="20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also)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556" marR="60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Green board, adequate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Lighting, podium, fans,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Benches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556" marR="60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43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TECHNICAL  MAN POWER SUPPORT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8568097"/>
              </p:ext>
            </p:extLst>
          </p:nvPr>
        </p:nvGraphicFramePr>
        <p:xfrm>
          <a:off x="0" y="1142988"/>
          <a:ext cx="9108505" cy="5888736"/>
        </p:xfrm>
        <a:graphic>
          <a:graphicData uri="http://schemas.openxmlformats.org/drawingml/2006/table">
            <a:tbl>
              <a:tblPr/>
              <a:tblGrid>
                <a:gridCol w="1063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08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36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6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b="1" dirty="0" err="1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Sl.No</a:t>
                      </a:r>
                      <a:r>
                        <a:rPr lang="en-IN" sz="2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Name of the Staff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Designation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6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T L </a:t>
                      </a:r>
                      <a:r>
                        <a:rPr lang="en-IN" sz="2800" dirty="0" err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Yoganand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Foreman</a:t>
                      </a: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6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R </a:t>
                      </a:r>
                      <a:r>
                        <a:rPr lang="en-IN" sz="2800" dirty="0" err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Suryaprakash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Instructor</a:t>
                      </a: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6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 </a:t>
                      </a:r>
                      <a:r>
                        <a:rPr lang="en-IN" sz="2800" dirty="0" err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Siddakali</a:t>
                      </a: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sab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Asst Instructor</a:t>
                      </a: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6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4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 Basavaraj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Asst Instructor</a:t>
                      </a: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6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5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 J </a:t>
                      </a:r>
                      <a:r>
                        <a:rPr lang="en-IN" sz="2800" dirty="0" err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Muradimath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Mechanic</a:t>
                      </a: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6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Sidappa Desai</a:t>
                      </a: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Mechanic</a:t>
                      </a: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6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7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J S Dollin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Mechanic</a:t>
                      </a: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6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8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K Manjunath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Mechanic</a:t>
                      </a: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6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9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H </a:t>
                      </a:r>
                      <a:r>
                        <a:rPr lang="en-IN" sz="2800" dirty="0" err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Mallikarjuna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Helper</a:t>
                      </a: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6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 err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Bangi</a:t>
                      </a: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Basavaraj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Helper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76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11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Krishna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2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Helper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44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AVAILABILITY OF LABS/WORKSHOPS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2466580"/>
              </p:ext>
            </p:extLst>
          </p:nvPr>
        </p:nvGraphicFramePr>
        <p:xfrm>
          <a:off x="0" y="1142984"/>
          <a:ext cx="4071934" cy="5715016"/>
        </p:xfrm>
        <a:graphic>
          <a:graphicData uri="http://schemas.openxmlformats.org/drawingml/2006/table">
            <a:tbl>
              <a:tblPr/>
              <a:tblGrid>
                <a:gridCol w="539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62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53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Sl. No.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Name of the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Laboratory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Name of the important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Equipment (Costing more than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Rs.30,000)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</a:t>
                      </a:r>
                      <a:endParaRPr lang="en-US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BASIC W/S Practice-I</a:t>
                      </a:r>
                      <a:endParaRPr lang="en-US" sz="11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Bench vice, Drilling machine</a:t>
                      </a:r>
                      <a:endParaRPr lang="en-US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3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</a:t>
                      </a:r>
                      <a:endParaRPr lang="en-US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IT Skillls</a:t>
                      </a:r>
                      <a:endParaRPr lang="en-US" sz="11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PC 20 Nos</a:t>
                      </a:r>
                      <a:endParaRPr lang="en-US" sz="11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en-US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BEEE</a:t>
                      </a:r>
                      <a:endParaRPr lang="en-US" sz="11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CRO</a:t>
                      </a:r>
                      <a:endParaRPr lang="en-US" sz="11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3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4</a:t>
                      </a:r>
                      <a:endParaRPr lang="en-US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CAED Lab</a:t>
                      </a:r>
                      <a:endParaRPr lang="en-US" sz="11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PC 20, Solid</a:t>
                      </a:r>
                      <a:endParaRPr lang="en-US" sz="11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5</a:t>
                      </a:r>
                      <a:endParaRPr lang="en-US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Basic Workshop-II</a:t>
                      </a:r>
                      <a:endParaRPr lang="en-US" sz="11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Forge, Power hammer</a:t>
                      </a:r>
                      <a:endParaRPr lang="en-US" sz="11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</a:t>
                      </a:r>
                      <a:endParaRPr lang="en-US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MOM  Lab</a:t>
                      </a:r>
                      <a:endParaRPr lang="en-US" sz="11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1)Universal  testing machine</a:t>
                      </a:r>
                      <a:endParaRPr lang="en-US" sz="11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80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7</a:t>
                      </a:r>
                      <a:endParaRPr lang="en-US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FPE Lab</a:t>
                      </a:r>
                      <a:endParaRPr lang="en-US" sz="11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1)Pelton wheel</a:t>
                      </a:r>
                      <a:endParaRPr lang="en-US" sz="11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2) Francis Turbine</a:t>
                      </a:r>
                      <a:endParaRPr lang="en-US" sz="11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3) Notch apparatus</a:t>
                      </a:r>
                      <a:endParaRPr lang="en-US" sz="11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4) Venturimeter</a:t>
                      </a:r>
                      <a:endParaRPr lang="en-US" sz="11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20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8</a:t>
                      </a:r>
                      <a:endParaRPr lang="en-US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M/C shop</a:t>
                      </a:r>
                      <a:endParaRPr lang="en-US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1)Lathes</a:t>
                      </a:r>
                      <a:endParaRPr lang="en-US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2)Shapers</a:t>
                      </a:r>
                      <a:endParaRPr lang="en-US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3)Milling Machine</a:t>
                      </a:r>
                      <a:endParaRPr lang="en-US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4) Slotting machine</a:t>
                      </a:r>
                      <a:endParaRPr lang="en-US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5) Drilling machine</a:t>
                      </a:r>
                      <a:endParaRPr lang="en-US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100" b="1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6) Grinding machine</a:t>
                      </a:r>
                      <a:endParaRPr lang="en-US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1" descr="C:\Users\Dell\Desktop\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071546"/>
            <a:ext cx="2428892" cy="2717494"/>
          </a:xfrm>
          <a:prstGeom prst="rect">
            <a:avLst/>
          </a:prstGeom>
          <a:noFill/>
        </p:spPr>
      </p:pic>
      <p:pic>
        <p:nvPicPr>
          <p:cNvPr id="6" name="Picture 4" descr="C:\Users\Dell\Desktop\f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214422"/>
            <a:ext cx="2643174" cy="2574618"/>
          </a:xfrm>
          <a:prstGeom prst="rect">
            <a:avLst/>
          </a:prstGeom>
          <a:noFill/>
        </p:spPr>
      </p:pic>
      <p:pic>
        <p:nvPicPr>
          <p:cNvPr id="7" name="Picture 6" descr="C:\Users\Dell\Desktop\h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3878718"/>
            <a:ext cx="3142124" cy="292439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45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AVAILABILITY OF LABS/WORKSHOPS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25704282"/>
              </p:ext>
            </p:extLst>
          </p:nvPr>
        </p:nvGraphicFramePr>
        <p:xfrm>
          <a:off x="0" y="1124744"/>
          <a:ext cx="3707904" cy="5597229"/>
        </p:xfrm>
        <a:graphic>
          <a:graphicData uri="http://schemas.openxmlformats.org/drawingml/2006/table">
            <a:tbl>
              <a:tblPr/>
              <a:tblGrid>
                <a:gridCol w="4866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29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72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Sl. No.</a:t>
                      </a:r>
                      <a:endParaRPr lang="en-US" sz="18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Name of the</a:t>
                      </a:r>
                      <a:endParaRPr lang="en-US" sz="18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Laboratory</a:t>
                      </a:r>
                      <a:endParaRPr lang="en-US" sz="18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Name of the important</a:t>
                      </a:r>
                      <a:endParaRPr lang="en-US" sz="18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Equipment (Coasting more than</a:t>
                      </a:r>
                      <a:endParaRPr lang="en-US" sz="18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Rs.30,000)</a:t>
                      </a:r>
                      <a:endParaRPr lang="en-US" sz="18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361" marR="50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8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EIA Lab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PLC </a:t>
                      </a:r>
                      <a:r>
                        <a:rPr lang="en-IN" sz="1800" dirty="0" err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Kits,LCD</a:t>
                      </a: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Projector,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2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PDD Lab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Shared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2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OM Lab</a:t>
                      </a:r>
                      <a:endParaRPr lang="en-US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Shared 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4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CNC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1. CNC Trainer lathe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2. CNC Mill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86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AMT Lab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Projector, PC,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IN" sz="18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3D Printer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2" descr="C:\Users\Dell\Desktop\cn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904" y="1214421"/>
            <a:ext cx="2376264" cy="2816519"/>
          </a:xfrm>
          <a:prstGeom prst="rect">
            <a:avLst/>
          </a:prstGeom>
          <a:noFill/>
        </p:spPr>
      </p:pic>
      <p:pic>
        <p:nvPicPr>
          <p:cNvPr id="38913" name="Picture 1" descr="C:\Users\Dell\Desktop\3d printer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071546"/>
            <a:ext cx="3197034" cy="2959394"/>
          </a:xfrm>
          <a:prstGeom prst="rect">
            <a:avLst/>
          </a:prstGeom>
          <a:noFill/>
        </p:spPr>
      </p:pic>
      <p:pic>
        <p:nvPicPr>
          <p:cNvPr id="7" name="Picture 7" descr="C:\Users\Dell\Desktop\c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3" y="3970957"/>
            <a:ext cx="3147895" cy="2816519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46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034682"/>
          </a:xfrm>
        </p:spPr>
        <p:txBody>
          <a:bodyPr/>
          <a:lstStyle/>
          <a:p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CRITERIA – 7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IMPROVEMENT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E30063D-A63C-2980-E661-6D4D6C26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47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 &amp; PSO TARGET SET &amp; ACHIEVED</a:t>
            </a:r>
          </a:p>
        </p:txBody>
      </p:sp>
      <p:graphicFrame>
        <p:nvGraphicFramePr>
          <p:cNvPr id="5" name="Table 4"/>
          <p:cNvGraphicFramePr/>
          <p:nvPr>
            <p:extLst>
              <p:ext uri="{D42A27DB-BD31-4B8C-83A1-F6EECF244321}">
                <p14:modId xmlns="" xmlns:p14="http://schemas.microsoft.com/office/powerpoint/2010/main" val="702543863"/>
              </p:ext>
            </p:extLst>
          </p:nvPr>
        </p:nvGraphicFramePr>
        <p:xfrm>
          <a:off x="0" y="1142983"/>
          <a:ext cx="9144001" cy="278608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42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03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91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18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5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46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6200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6200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6200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7648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BATCH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TARGET/</a:t>
                      </a:r>
                    </a:p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ACHIEVED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PO1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PO2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PO3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PO4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PO5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PO6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PO7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PSO1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PSO2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PSO3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1883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2020-21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TO 2022-23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endParaRPr lang="en-US" sz="1600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2.89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2.58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2.76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2.166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2.333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3.00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3.00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3.00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8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ACHIEVED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2.61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2.37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2.32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2.53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2.005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2.15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2.33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2.783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2.32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2.705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1883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2018-19 TO 2020-21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2.65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2.58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1.96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2.56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2.69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1.75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2.45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8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ACHIEVED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2.09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2.36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2.33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2.18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1.74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1.89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2.22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2.36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1.56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2.12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2108784252"/>
              </p:ext>
            </p:extLst>
          </p:nvPr>
        </p:nvGraphicFramePr>
        <p:xfrm>
          <a:off x="539552" y="3698134"/>
          <a:ext cx="8064896" cy="3043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48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SEMINARS CONDUCTED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857231"/>
          <a:ext cx="9143999" cy="586104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015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3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33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06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272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58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30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858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8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Sl.</a:t>
                      </a:r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Gap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Action Taken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Date-</a:t>
                      </a:r>
                      <a:endParaRPr lang="en-US"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Month-</a:t>
                      </a:r>
                      <a:endParaRPr lang="en-US"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Resource</a:t>
                      </a:r>
                      <a:endParaRPr lang="en-US"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Person with</a:t>
                      </a:r>
                      <a:endParaRPr lang="en-US"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Designation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Mode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No. of</a:t>
                      </a:r>
                      <a:endParaRPr lang="en-US"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Students</a:t>
                      </a:r>
                      <a:endParaRPr lang="en-US"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Present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Relevance to</a:t>
                      </a:r>
                      <a:endParaRPr lang="en-US"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POs &amp; PSOs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PO2,PO7,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PSO1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Units &amp; Dimensions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5/8/23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Mahesh Buddha</a:t>
                      </a:r>
                      <a:endParaRPr lang="en-US"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Lecturer Science Dept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Chalk &amp; Talk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PO1,PO5,PO7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PO5,PO7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Basic Mathematics &amp; calculator operations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26/8/23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Panduranga and Harsha, KFIL Hosapete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PPT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PO5,PO7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PO1,PO7</a:t>
                      </a:r>
                      <a:endParaRPr lang="en-US"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PSO2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Road safety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25/11/23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Shaikshavali, Vishwas Motor Driving School,Hosapete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PPT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PO5,PO7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6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PO6,PO7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Career Opportunities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18.01.2022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G K Shivaprasad</a:t>
                      </a:r>
                      <a:endParaRPr lang="en-US"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Manager, JSW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PPT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PO5,PO7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8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PO1,PO2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Basic mathematics and operating calculator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22.08.2022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Panduranga and Harsha KFIL Hosapete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PPT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PO5,PO7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6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PO5,PO7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Human values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30.06.2021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T Naziruddeen</a:t>
                      </a:r>
                      <a:endParaRPr lang="en-US"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HOD, Mech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PPT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PO7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8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PO6,PO7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Entrepreneur ship Development Programme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22.07.2021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Somashekar</a:t>
                      </a:r>
                      <a:endParaRPr lang="en-US"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Joint Director, DIC,Ballari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PPT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PO6,PO7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8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PO2,PO7, PSO1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Units &amp; Dimensions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08.11.2021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Smt. Jotsna G </a:t>
                      </a:r>
                      <a:b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Datar, Sl Gr Lect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Chalk &amp; Talk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PO1,PO5,</a:t>
                      </a:r>
                      <a:endParaRPr lang="en-US"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PO7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6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PO6,PO7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Career Opportunities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18.01.2022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G K Shivaprasad</a:t>
                      </a:r>
                      <a:endParaRPr lang="en-US"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Manager, JSW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PPT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PO5,PO7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6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PO5,PO7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Industrial Safety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31.01.2022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Vijaykumar</a:t>
                      </a:r>
                      <a:endParaRPr lang="en-US"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Engineer, JSW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PPT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PO5,PO7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42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PO5,PO7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Human values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30.06.2021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  <a:r>
                        <a:rPr lang="en-IN" sz="1000" b="1" dirty="0" err="1">
                          <a:latin typeface="Times New Roman" pitchFamily="18" charset="0"/>
                          <a:cs typeface="Times New Roman" pitchFamily="18" charset="0"/>
                        </a:rPr>
                        <a:t>Naziruddeen</a:t>
                      </a:r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HOD, </a:t>
                      </a:r>
                      <a:r>
                        <a:rPr lang="en-IN" sz="1000" b="1" dirty="0" err="1">
                          <a:latin typeface="Times New Roman" pitchFamily="18" charset="0"/>
                          <a:cs typeface="Times New Roman" pitchFamily="18" charset="0"/>
                        </a:rPr>
                        <a:t>Mech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PPT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PO7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6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PO5,PO7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Interview techniques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15.06.2021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T Naziruddeen</a:t>
                      </a:r>
                      <a:endParaRPr lang="en-US" sz="1000" b="1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HOD, Mech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PPT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>
                          <a:latin typeface="Times New Roman" pitchFamily="18" charset="0"/>
                          <a:cs typeface="Times New Roman" pitchFamily="18" charset="0"/>
                        </a:rPr>
                        <a:t>PO7</a:t>
                      </a:r>
                      <a:endParaRPr lang="en-US" sz="1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38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PO6,PO7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Entrepreneur ship Development Programme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22.07.2021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 err="1">
                          <a:latin typeface="Times New Roman" pitchFamily="18" charset="0"/>
                          <a:cs typeface="Times New Roman" pitchFamily="18" charset="0"/>
                        </a:rPr>
                        <a:t>Somashekar</a:t>
                      </a:r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Joint Director, DIC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PPT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en-IN" sz="1000" b="1" dirty="0">
                          <a:latin typeface="Times New Roman" pitchFamily="18" charset="0"/>
                          <a:cs typeface="Times New Roman" pitchFamily="18" charset="0"/>
                        </a:rPr>
                        <a:t>PO6,PO7</a:t>
                      </a:r>
                      <a:endParaRPr lang="en-US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51" marR="59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2EE3C42-E440-3219-9DBC-4F0E9E31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49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FACULTY ACHIEVEMENTS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1273"/>
            <a:ext cx="9144000" cy="5600095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 HOD is given additional charge as Vice Principal &amp; Placement Officer.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HOD has conducted one day workshop on Accreditation process for faculty of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Bapuji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Polytechnic, Davangere.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HOD was invited as a judge by Education department to judge the district level model making competition of primary &amp; high school teachers.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the teaching faculty have set board question papers, were appointed as Chief Observer/Deputy Superintendent for various examinations conducted by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BTE,Bengaluru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the teaching faculty &amp; Foreman of the department are life members of ISTE.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HOD has published 3 books.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5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SEMINARS CONDUCTED</a:t>
            </a:r>
          </a:p>
        </p:txBody>
      </p:sp>
      <p:pic>
        <p:nvPicPr>
          <p:cNvPr id="1026" name="Picture 2" descr="C:\Users\Dell\Desktop\harsha semina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1001484" y="-2214602"/>
            <a:ext cx="4663440" cy="3497580"/>
          </a:xfrm>
          <a:prstGeom prst="rect">
            <a:avLst/>
          </a:prstGeom>
          <a:noFill/>
        </p:spPr>
      </p:pic>
      <p:grpSp>
        <p:nvGrpSpPr>
          <p:cNvPr id="3" name="Group 15">
            <a:extLst>
              <a:ext uri="{FF2B5EF4-FFF2-40B4-BE49-F238E27FC236}">
                <a16:creationId xmlns="" xmlns:a16="http://schemas.microsoft.com/office/drawing/2014/main" id="{9D0A2E21-E6DA-7575-619F-4609FD5D3434}"/>
              </a:ext>
            </a:extLst>
          </p:cNvPr>
          <p:cNvGrpSpPr/>
          <p:nvPr/>
        </p:nvGrpSpPr>
        <p:grpSpPr>
          <a:xfrm>
            <a:off x="0" y="1151414"/>
            <a:ext cx="8960693" cy="5661248"/>
            <a:chOff x="0" y="0"/>
            <a:chExt cx="7991475" cy="5938520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38575145-0614-740F-CF3E-31D0392BDCB1}"/>
                </a:ext>
              </a:extLst>
            </p:cNvPr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" y="0"/>
              <a:ext cx="3905250" cy="2748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210797C7-3683-B70B-D534-940F6A357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43375" y="3219450"/>
              <a:ext cx="3848100" cy="2719070"/>
            </a:xfrm>
            <a:prstGeom prst="rect">
              <a:avLst/>
            </a:prstGeom>
            <a:noFill/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3EA5E9EF-07A8-3171-5D76-99516A0D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152775"/>
              <a:ext cx="3962400" cy="2785745"/>
            </a:xfrm>
            <a:prstGeom prst="rect">
              <a:avLst/>
            </a:prstGeom>
            <a:noFill/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44167734-FACB-7B30-FBF3-D20ED5038B6A}"/>
                </a:ext>
              </a:extLst>
            </p:cNvPr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57650" y="0"/>
              <a:ext cx="3875405" cy="2781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FA7F2E-E556-CC77-042B-61237DAE7286}"/>
              </a:ext>
            </a:extLst>
          </p:cNvPr>
          <p:cNvSpPr txBox="1"/>
          <p:nvPr/>
        </p:nvSpPr>
        <p:spPr>
          <a:xfrm>
            <a:off x="-11374387" y="364014"/>
            <a:ext cx="26969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Seminar on Industrial Safety</a:t>
            </a:r>
            <a:endParaRPr lang="en-IN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50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 IN SUCCESS INDEX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5702686"/>
              </p:ext>
            </p:extLst>
          </p:nvPr>
        </p:nvGraphicFramePr>
        <p:xfrm>
          <a:off x="0" y="1124744"/>
          <a:ext cx="9143999" cy="238170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2677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677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Items</a:t>
                      </a:r>
                      <a:endParaRPr lang="en-US" sz="2000" dirty="0">
                        <a:solidFill>
                          <a:srgbClr val="FFFF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Latest Passed  out Batch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(2020-21)</a:t>
                      </a:r>
                      <a:endParaRPr lang="en-US" sz="2000" dirty="0">
                        <a:solidFill>
                          <a:srgbClr val="FFFF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Latest Passed out Batch minus 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(2019-20)</a:t>
                      </a:r>
                      <a:endParaRPr lang="en-US" sz="2000" dirty="0">
                        <a:solidFill>
                          <a:srgbClr val="FFFF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Latest Passed out Batch minus 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(2018-19)</a:t>
                      </a:r>
                      <a:endParaRPr lang="en-US" sz="2000" dirty="0">
                        <a:solidFill>
                          <a:srgbClr val="FFFF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9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Success Index </a:t>
                      </a:r>
                      <a:endParaRPr lang="en-US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0.369</a:t>
                      </a:r>
                      <a:endParaRPr lang="en-US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0.294</a:t>
                      </a:r>
                      <a:endParaRPr lang="en-US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0.157</a:t>
                      </a:r>
                      <a:endParaRPr lang="en-US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="" xmlns:p14="http://schemas.microsoft.com/office/powerpoint/2010/main" val="3297627305"/>
              </p:ext>
            </p:extLst>
          </p:nvPr>
        </p:nvGraphicFramePr>
        <p:xfrm>
          <a:off x="1619672" y="3573016"/>
          <a:ext cx="468052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51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 IN PLACEMENT INDEX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5702686"/>
              </p:ext>
            </p:extLst>
          </p:nvPr>
        </p:nvGraphicFramePr>
        <p:xfrm>
          <a:off x="0" y="1124744"/>
          <a:ext cx="9143999" cy="238353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2677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677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Items</a:t>
                      </a:r>
                      <a:endParaRPr lang="en-US" sz="2000" dirty="0">
                        <a:solidFill>
                          <a:srgbClr val="FFFF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Latest Passed  out Batch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(</a:t>
                      </a:r>
                      <a:r>
                        <a:rPr lang="en-IN" sz="2000" dirty="0" smtClean="0"/>
                        <a:t>2020-21)</a:t>
                      </a:r>
                      <a:endParaRPr lang="en-US" sz="2000" dirty="0">
                        <a:solidFill>
                          <a:srgbClr val="FFFF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Latest Passed out Batch minus 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(</a:t>
                      </a:r>
                      <a:r>
                        <a:rPr lang="en-IN" sz="2000" dirty="0" smtClean="0"/>
                        <a:t>2019-20)</a:t>
                      </a:r>
                      <a:endParaRPr lang="en-US" sz="2000" dirty="0">
                        <a:solidFill>
                          <a:srgbClr val="FFFF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Latest Passed out Batch minus 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(</a:t>
                      </a:r>
                      <a:r>
                        <a:rPr lang="en-IN" sz="2000" dirty="0" smtClean="0"/>
                        <a:t>2018-19)</a:t>
                      </a:r>
                      <a:endParaRPr lang="en-US" sz="2000" dirty="0">
                        <a:solidFill>
                          <a:srgbClr val="FFFF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9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Placement Index </a:t>
                      </a:r>
                      <a:endParaRPr lang="en-US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+mn-lt"/>
                          <a:ea typeface="Times New Roman"/>
                          <a:cs typeface="Times New Roman"/>
                        </a:rPr>
                        <a:t>0.475</a:t>
                      </a:r>
                      <a:endParaRPr lang="en-US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+mn-lt"/>
                          <a:ea typeface="Times New Roman"/>
                          <a:cs typeface="Times New Roman"/>
                        </a:rPr>
                        <a:t>0.767</a:t>
                      </a:r>
                      <a:endParaRPr lang="en-US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 smtClean="0"/>
                        <a:t>0.8</a:t>
                      </a:r>
                      <a:endParaRPr lang="en-US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52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65"/>
            <a:ext cx="9144000" cy="857255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PROJECTS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2" y="926960"/>
            <a:ext cx="9144000" cy="58144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Calibri Light" pitchFamily="34" charset="0"/>
                <a:cs typeface="Calibri Light" pitchFamily="34" charset="0"/>
              </a:rPr>
              <a:t>  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projects done by students are used in program labs for conducting experiments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sz="2000" b="1" u="sng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sz="2000" b="1" u="sng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sz="2000" b="1" u="sng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sz="2000" dirty="0">
              <a:latin typeface="Calibri Light" pitchFamily="34" charset="0"/>
              <a:cs typeface="Calibri Light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D9759E3E-C2C6-C5E4-CC38-C7C3838E9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5260821"/>
              </p:ext>
            </p:extLst>
          </p:nvPr>
        </p:nvGraphicFramePr>
        <p:xfrm>
          <a:off x="6152" y="1844824"/>
          <a:ext cx="9102352" cy="482453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25931">
                  <a:extLst>
                    <a:ext uri="{9D8B030D-6E8A-4147-A177-3AD203B41FA5}">
                      <a16:colId xmlns="" xmlns:a16="http://schemas.microsoft.com/office/drawing/2014/main" val="2572656365"/>
                    </a:ext>
                  </a:extLst>
                </a:gridCol>
                <a:gridCol w="3710237">
                  <a:extLst>
                    <a:ext uri="{9D8B030D-6E8A-4147-A177-3AD203B41FA5}">
                      <a16:colId xmlns="" xmlns:a16="http://schemas.microsoft.com/office/drawing/2014/main" val="2464907482"/>
                    </a:ext>
                  </a:extLst>
                </a:gridCol>
                <a:gridCol w="2634423">
                  <a:extLst>
                    <a:ext uri="{9D8B030D-6E8A-4147-A177-3AD203B41FA5}">
                      <a16:colId xmlns="" xmlns:a16="http://schemas.microsoft.com/office/drawing/2014/main" val="3929196599"/>
                    </a:ext>
                  </a:extLst>
                </a:gridCol>
                <a:gridCol w="2231761">
                  <a:extLst>
                    <a:ext uri="{9D8B030D-6E8A-4147-A177-3AD203B41FA5}">
                      <a16:colId xmlns="" xmlns:a16="http://schemas.microsoft.com/office/drawing/2014/main" val="1749253619"/>
                    </a:ext>
                  </a:extLst>
                </a:gridCol>
              </a:tblGrid>
              <a:tr h="136345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Sl.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IN" sz="20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 of the Project</a:t>
                      </a:r>
                      <a:endParaRPr lang="en-IN" sz="20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 of the Lab</a:t>
                      </a:r>
                      <a:endParaRPr lang="en-IN" sz="20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Academic Year</a:t>
                      </a:r>
                      <a:endParaRPr lang="en-IN" sz="20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43226985"/>
                  </a:ext>
                </a:extLst>
              </a:tr>
              <a:tr h="494441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20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Rectangular &amp; V Notch Apparatus</a:t>
                      </a:r>
                      <a:endParaRPr lang="en-IN" sz="20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Fluid Power Engg Lab</a:t>
                      </a:r>
                      <a:endParaRPr lang="en-IN" sz="2000" kern="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en-IN" sz="2000" kern="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10289332"/>
                  </a:ext>
                </a:extLst>
              </a:tr>
              <a:tr h="494441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IN" sz="20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Centrifugal Pump test rig</a:t>
                      </a:r>
                      <a:endParaRPr lang="en-IN" sz="20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Fluid Power Engg Lab</a:t>
                      </a:r>
                      <a:endParaRPr lang="en-IN" sz="2000" kern="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en-IN" sz="2000" kern="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2112102"/>
                  </a:ext>
                </a:extLst>
              </a:tr>
              <a:tr h="988879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IN" sz="20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Conveyor Belt using PLC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Elements of Industrial Automation Lab</a:t>
                      </a:r>
                      <a:endParaRPr lang="en-IN" sz="2000" kern="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en-IN" sz="2000" kern="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34993894"/>
                  </a:ext>
                </a:extLst>
              </a:tr>
              <a:tr h="148332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IN" sz="20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Solar Tree</a:t>
                      </a:r>
                      <a:endParaRPr lang="en-IN" sz="20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Department for supplying power during power cut.</a:t>
                      </a:r>
                      <a:endParaRPr lang="en-IN" sz="20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IN" sz="20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en-IN" sz="2000" kern="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8310809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53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NEW FACILITY CREATED IN THE PROGRAM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473641"/>
              </p:ext>
            </p:extLst>
          </p:nvPr>
        </p:nvGraphicFramePr>
        <p:xfrm>
          <a:off x="0" y="1196752"/>
          <a:ext cx="9144000" cy="17920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25261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57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121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485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03488">
                <a:tc>
                  <a:txBody>
                    <a:bodyPr/>
                    <a:lstStyle/>
                    <a:p>
                      <a:pPr marL="607695" marR="60515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Items</a:t>
                      </a:r>
                      <a:endParaRPr lang="en-IN" sz="18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CAYm1</a:t>
                      </a:r>
                      <a:endParaRPr lang="en-IN" sz="18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2022-23</a:t>
                      </a:r>
                      <a:endParaRPr lang="en-IN" sz="18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CAYm2</a:t>
                      </a:r>
                      <a:endParaRPr lang="en-IN" sz="18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2021-22</a:t>
                      </a:r>
                      <a:endParaRPr lang="en-IN" sz="18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R="519430" algn="ctr"/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CAYm3</a:t>
                      </a:r>
                      <a:endParaRPr lang="en-IN" sz="18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519430" algn="ctr"/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2020-2021</a:t>
                      </a:r>
                      <a:endParaRPr lang="en-IN" sz="18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9054">
                <a:tc>
                  <a:txBody>
                    <a:bodyPr/>
                    <a:lstStyle/>
                    <a:p>
                      <a:pPr marL="41910" marR="59690" algn="ctr">
                        <a:spcBef>
                          <a:spcPts val="73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New Facility Created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3D PRINTER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6680" indent="-229235" algn="ctr">
                        <a:lnSpc>
                          <a:spcPct val="150000"/>
                        </a:lnSpc>
                      </a:pPr>
                      <a:r>
                        <a:rPr lang="en-IN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SOLAR TREE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IN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CONVEYOR BELT USING PLC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8" name="Picture 4" descr="C:\Users\Dell\Desktop\3d printer 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000372"/>
            <a:ext cx="3214678" cy="3143273"/>
          </a:xfrm>
          <a:prstGeom prst="rect">
            <a:avLst/>
          </a:prstGeom>
          <a:noFill/>
        </p:spPr>
      </p:pic>
      <p:pic>
        <p:nvPicPr>
          <p:cNvPr id="1030" name="Picture 6" descr="C:\Users\Dell\Desktop\solar tr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7" y="3000372"/>
            <a:ext cx="2786081" cy="3143272"/>
          </a:xfrm>
          <a:prstGeom prst="rect">
            <a:avLst/>
          </a:prstGeom>
          <a:noFill/>
        </p:spPr>
      </p:pic>
      <p:pic>
        <p:nvPicPr>
          <p:cNvPr id="30721" name="Picture 1" descr="C:\Users\Dell\Desktop\conveyor system 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000372"/>
            <a:ext cx="2928926" cy="321471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54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15931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B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 PHILOSOPHY OF THE DEPT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OBE- promotes better student- teacher interactions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ell\Downloads\ob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3717032"/>
            <a:ext cx="4214842" cy="2495554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6882406-3EBF-7C0C-2B8F-A802064F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55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OBE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1273"/>
            <a:ext cx="9144000" cy="56000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 algn="just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Outcome Based Education (OBE) is a student-centric learning methodology in which course delivery, assessment are planned to achieve stated objectives &amp; outcomes.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56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FFFF00"/>
                </a:solidFill>
                <a:latin typeface="Calibri Light" pitchFamily="34" charset="0"/>
                <a:cs typeface="Calibri Light" pitchFamily="34" charset="0"/>
              </a:rPr>
              <a:t> Why OBE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679AF6A-B0A3-A51A-D884-EE636FE90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3" t="1532" r="5891" b="4207"/>
          <a:stretch/>
        </p:blipFill>
        <p:spPr bwMode="auto">
          <a:xfrm>
            <a:off x="1386276" y="1124744"/>
            <a:ext cx="5558378" cy="5733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57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928662" y="857232"/>
            <a:ext cx="3343959" cy="5510447"/>
            <a:chOff x="-444774" y="180193"/>
            <a:chExt cx="5944815" cy="6592076"/>
          </a:xfrm>
        </p:grpSpPr>
        <p:graphicFrame>
          <p:nvGraphicFramePr>
            <p:cNvPr id="4" name="Diagram 3"/>
            <p:cNvGraphicFramePr/>
            <p:nvPr/>
          </p:nvGraphicFramePr>
          <p:xfrm>
            <a:off x="-444774" y="1487606"/>
            <a:ext cx="5944815" cy="528466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Rounded Rectangle 6"/>
            <p:cNvSpPr/>
            <p:nvPr/>
          </p:nvSpPr>
          <p:spPr>
            <a:xfrm>
              <a:off x="900752" y="286603"/>
              <a:ext cx="4012442" cy="1037230"/>
            </a:xfrm>
            <a:prstGeom prst="round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317773" y="180193"/>
              <a:ext cx="5798027" cy="99411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OBE Process Implementation 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059722" y="785794"/>
            <a:ext cx="2869864" cy="72112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OBE COMPONENTS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984764" y="1659477"/>
            <a:ext cx="2944822" cy="7165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Vision &amp; Mission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984764" y="2500306"/>
            <a:ext cx="3016260" cy="9188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Program Educational Objectives (PEOs)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84764" y="3675947"/>
            <a:ext cx="3087698" cy="7165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Program Specific Outcomes (PSOs)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84764" y="4721127"/>
            <a:ext cx="3159136" cy="7165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Program Outcomes(Pos)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16675" y="5694402"/>
            <a:ext cx="1136176" cy="769772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Course 1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CO1,CO2,CO3...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96904" y="5694402"/>
            <a:ext cx="1136176" cy="769772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Course 2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CO1,CO2,CO3...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77132" y="5694402"/>
            <a:ext cx="1095330" cy="769772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Course 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CO1,CO2,CO3...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505" y="108662"/>
            <a:ext cx="5784340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IN" sz="3200" b="1" dirty="0">
                <a:latin typeface="Cambria" panose="02040503050406030204" pitchFamily="18" charset="0"/>
              </a:rPr>
              <a:t>OUTCOME BASED EDUCATION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F18F79E-19A2-03E2-1097-BDCFDAE4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8DA5-F9C3-47FB-884C-70A6B9E18371}" type="slidenum">
              <a:rPr lang="en-IN" sz="2000" smtClean="0">
                <a:solidFill>
                  <a:srgbClr val="C00000"/>
                </a:solidFill>
              </a:rPr>
              <a:pPr/>
              <a:t>58</a:t>
            </a:fld>
            <a:endParaRPr lang="en-IN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FOR DEFINING VISION &amp; MISSION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857232"/>
            <a:ext cx="8677275" cy="537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5E81BD9-13C2-5FB0-F711-A7ED31E3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59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65"/>
            <a:ext cx="9144000" cy="857255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STUDENT ACHIEVEMENTS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90465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 students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members of the ISTE student chapter.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Topper students in board examinations year wise.</a:t>
            </a:r>
          </a:p>
          <a:p>
            <a:pPr algn="l">
              <a:buFont typeface="Wingdings" pitchFamily="2" charset="2"/>
              <a:buChar char="v"/>
            </a:pPr>
            <a:endParaRPr lang="en-US" sz="2000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sz="2000" b="1" u="sng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sz="2000" b="1" u="sng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r>
              <a:rPr lang="en-US" sz="2000" b="1" u="sng" dirty="0">
                <a:solidFill>
                  <a:schemeClr val="tx1"/>
                </a:solidFill>
                <a:latin typeface="Calibri Light" pitchFamily="34" charset="0"/>
                <a:cs typeface="Calibri Light" pitchFamily="34" charset="0"/>
              </a:rPr>
              <a:t>STUDENTS PROJECTS USED AS EXPERIMENTAL SETUP</a:t>
            </a:r>
          </a:p>
          <a:p>
            <a:endParaRPr lang="en-US" sz="2000" b="1" u="sng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sz="2000" dirty="0">
              <a:latin typeface="Calibri Light" pitchFamily="34" charset="0"/>
              <a:cs typeface="Calibri Light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4157812"/>
              </p:ext>
            </p:extLst>
          </p:nvPr>
        </p:nvGraphicFramePr>
        <p:xfrm>
          <a:off x="323528" y="2276873"/>
          <a:ext cx="8352928" cy="3253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2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07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577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87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934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 NO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YEAR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 NO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OF MARKS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64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316ME18023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GAVIRAJ.R.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88.32%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07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316ME19010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B.VIJAY KUMAR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88.3%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331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2022-23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316ME20039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P.VIGNESH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94.75%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6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956"/>
            <a:ext cx="9036496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FOR DEFINING PEO’s</a:t>
            </a:r>
          </a:p>
        </p:txBody>
      </p:sp>
      <p:pic>
        <p:nvPicPr>
          <p:cNvPr id="4" name="object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052736"/>
            <a:ext cx="8928992" cy="56886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8826E5B-8F47-E665-17C6-3BD0BE307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60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580"/>
            <a:ext cx="8229600" cy="11430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FOR DEFINING PSO’s</a:t>
            </a:r>
          </a:p>
        </p:txBody>
      </p:sp>
      <p:pic>
        <p:nvPicPr>
          <p:cNvPr id="6" name="object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614" y="1196752"/>
            <a:ext cx="9015386" cy="554461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5F85C62-6CD7-660C-931F-7BDCF4EE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61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7504" y="642918"/>
            <a:ext cx="9036496" cy="6147181"/>
            <a:chOff x="-236373" y="144773"/>
            <a:chExt cx="11378393" cy="7288460"/>
          </a:xfr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grpSpPr>
        <p:cxnSp>
          <p:nvCxnSpPr>
            <p:cNvPr id="4" name="AutoShape 408"/>
            <p:cNvCxnSpPr>
              <a:cxnSpLocks noChangeShapeType="1"/>
            </p:cNvCxnSpPr>
            <p:nvPr/>
          </p:nvCxnSpPr>
          <p:spPr bwMode="auto">
            <a:xfrm>
              <a:off x="7953814" y="4200620"/>
              <a:ext cx="889361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AutoShape 411"/>
            <p:cNvCxnSpPr>
              <a:cxnSpLocks noChangeShapeType="1"/>
            </p:cNvCxnSpPr>
            <p:nvPr/>
          </p:nvCxnSpPr>
          <p:spPr bwMode="auto">
            <a:xfrm flipV="1">
              <a:off x="10758624" y="967076"/>
              <a:ext cx="0" cy="2415228"/>
            </a:xfrm>
            <a:prstGeom prst="straightConnector1">
              <a:avLst/>
            </a:prstGeom>
            <a:ln w="38100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AutoShape 409"/>
            <p:cNvCxnSpPr>
              <a:cxnSpLocks noChangeShapeType="1"/>
            </p:cNvCxnSpPr>
            <p:nvPr/>
          </p:nvCxnSpPr>
          <p:spPr bwMode="auto">
            <a:xfrm>
              <a:off x="10067833" y="1279434"/>
              <a:ext cx="340483" cy="0"/>
            </a:xfrm>
            <a:prstGeom prst="straightConnector1">
              <a:avLst/>
            </a:prstGeom>
            <a:ln w="38100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7" name="AutoShape 395"/>
            <p:cNvSpPr>
              <a:spLocks noChangeArrowheads="1"/>
            </p:cNvSpPr>
            <p:nvPr/>
          </p:nvSpPr>
          <p:spPr bwMode="auto">
            <a:xfrm>
              <a:off x="2236545" y="144773"/>
              <a:ext cx="8014992" cy="296453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00FF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marL="257175" indent="-257175" algn="just">
                <a:buFont typeface="Wingdings" panose="05000000000000000000" pitchFamily="2" charset="2"/>
                <a:buChar char=""/>
              </a:pPr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Calendar of events</a:t>
              </a:r>
            </a:p>
            <a:p>
              <a:pPr marL="257175" indent="-257175" algn="just">
                <a:buFont typeface="Wingdings" panose="05000000000000000000" pitchFamily="2" charset="2"/>
                <a:buChar char=""/>
              </a:pPr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Course allotment order</a:t>
              </a:r>
            </a:p>
            <a:p>
              <a:pPr marL="257175" indent="-257175" algn="just">
                <a:buFont typeface="Wingdings" panose="05000000000000000000" pitchFamily="2" charset="2"/>
                <a:buChar char=""/>
              </a:pPr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Class Time Table &amp; Individual Time Table</a:t>
              </a:r>
            </a:p>
            <a:p>
              <a:pPr marL="257175" indent="-257175" algn="just">
                <a:buFont typeface="Wingdings" panose="05000000000000000000" pitchFamily="2" charset="2"/>
                <a:buChar char=""/>
              </a:pPr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No. of Lecture hours available and planning for extra classes required if any, based on the Time Table &amp; Calendar of Events</a:t>
              </a:r>
            </a:p>
            <a:p>
              <a:pPr marL="257175" indent="-257175" algn="just">
                <a:buFont typeface="Wingdings" panose="05000000000000000000" pitchFamily="2" charset="2"/>
                <a:buChar char=""/>
              </a:pPr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Preparation of lesson plan</a:t>
              </a:r>
            </a:p>
            <a:p>
              <a:pPr marL="257175" indent="-257175" algn="just">
                <a:buFont typeface="Wingdings" panose="05000000000000000000" pitchFamily="2" charset="2"/>
                <a:buChar char=""/>
              </a:pPr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Self prepared notes - Chapter Wise/ Section Wise/ Topic Wise</a:t>
              </a:r>
            </a:p>
            <a:p>
              <a:pPr marL="257175" indent="-257175" algn="just">
                <a:buFont typeface="Wingdings" panose="05000000000000000000" pitchFamily="2" charset="2"/>
                <a:buChar char=""/>
              </a:pPr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Preparation of Question Bank Chapter Wise/Section Wise/Topic Wise</a:t>
              </a:r>
            </a:p>
            <a:p>
              <a:pPr marL="257175" indent="-257175" algn="just">
                <a:buFont typeface="Wingdings" panose="05000000000000000000" pitchFamily="2" charset="2"/>
                <a:buChar char=""/>
              </a:pPr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Preparation of PPTs</a:t>
              </a:r>
            </a:p>
            <a:p>
              <a:pPr marL="257175" indent="-257175" algn="just">
                <a:buFont typeface="Wingdings" panose="05000000000000000000" pitchFamily="2" charset="2"/>
                <a:buChar char=""/>
              </a:pPr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List of URLs, Video links &amp; other</a:t>
              </a:r>
            </a:p>
          </p:txBody>
        </p:sp>
        <p:sp>
          <p:nvSpPr>
            <p:cNvPr id="8" name="AutoShape 396"/>
            <p:cNvSpPr>
              <a:spLocks noChangeArrowheads="1"/>
            </p:cNvSpPr>
            <p:nvPr/>
          </p:nvSpPr>
          <p:spPr bwMode="auto">
            <a:xfrm>
              <a:off x="-170048" y="967076"/>
              <a:ext cx="1980000" cy="85577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0000FF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en-GB" sz="1400" b="1" dirty="0">
                  <a:latin typeface="Cambria" panose="02040503050406030204" pitchFamily="18" charset="0"/>
                </a:rPr>
                <a:t>Preparatory Phase</a:t>
              </a:r>
              <a:endParaRPr lang="en-US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9" name="AutoShape 397"/>
            <p:cNvSpPr>
              <a:spLocks noChangeArrowheads="1"/>
            </p:cNvSpPr>
            <p:nvPr/>
          </p:nvSpPr>
          <p:spPr bwMode="auto">
            <a:xfrm>
              <a:off x="2236545" y="3398881"/>
              <a:ext cx="5969146" cy="160996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FF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marL="257175" indent="-257175" algn="just">
                <a:buFont typeface="Wingdings" panose="05000000000000000000" pitchFamily="2" charset="2"/>
                <a:buChar char=""/>
              </a:pPr>
              <a:r>
                <a:rPr lang="en-GB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Lecture</a:t>
              </a:r>
              <a:endPara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endParaRPr>
            </a:p>
            <a:p>
              <a:pPr marL="342900" lvl="1" indent="-342900" algn="just">
                <a:buAutoNum type="arabicPeriod"/>
              </a:pPr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White Board Teaching  2. Videos   3. Animations 4. Power Point Presentations   5. Models</a:t>
              </a:r>
            </a:p>
            <a:p>
              <a:pPr marL="285750" lvl="1" indent="-285750" algn="just">
                <a:buFont typeface="Wingdings" panose="05000000000000000000" pitchFamily="2" charset="2"/>
                <a:buChar char="ü"/>
              </a:pPr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Invited Talks	</a:t>
              </a:r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  <a:sym typeface="Wingdings 2" panose="05020102010507070707" pitchFamily="18" charset="2"/>
                </a:rPr>
                <a:t> </a:t>
              </a:r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Workshops</a:t>
              </a:r>
            </a:p>
            <a:p>
              <a:pPr marL="257175" indent="-257175" algn="just">
                <a:buFont typeface="Wingdings" panose="05000000000000000000" pitchFamily="2" charset="2"/>
                <a:buChar char=""/>
              </a:pPr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Industrial Visits	</a:t>
              </a:r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  <a:sym typeface="Wingdings 2" panose="05020102010507070707" pitchFamily="18" charset="2"/>
                </a:rPr>
                <a:t> </a:t>
              </a:r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Inplant Training</a:t>
              </a:r>
            </a:p>
          </p:txBody>
        </p:sp>
        <p:sp>
          <p:nvSpPr>
            <p:cNvPr id="10" name="AutoShape 398"/>
            <p:cNvSpPr>
              <a:spLocks noChangeArrowheads="1"/>
            </p:cNvSpPr>
            <p:nvPr/>
          </p:nvSpPr>
          <p:spPr bwMode="auto">
            <a:xfrm>
              <a:off x="2236545" y="5346730"/>
              <a:ext cx="6565475" cy="208650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FF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marL="257175" indent="-257175" algn="just">
                <a:buFont typeface="Wingdings" panose="05000000000000000000" pitchFamily="2" charset="2"/>
                <a:buChar char=""/>
              </a:pPr>
              <a:r>
                <a:rPr lang="en-GB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Students:</a:t>
              </a:r>
              <a:endPara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endParaRPr>
            </a:p>
            <a:p>
              <a:pPr marL="342900" indent="-342900" algn="just">
                <a:buAutoNum type="arabicPeriod"/>
              </a:pPr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Internal Assessments </a:t>
              </a:r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 2.</a:t>
              </a:r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Assignments  3.Activities</a:t>
              </a:r>
            </a:p>
            <a:p>
              <a:pPr algn="just"/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4. </a:t>
              </a:r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Identification of Slow &amp; Fast Learners &amp; action thereon. 5.Mini Projects   6.</a:t>
              </a:r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Rubrics</a:t>
              </a:r>
            </a:p>
            <a:p>
              <a:pPr marL="257175" indent="-257175" algn="just">
                <a:buFont typeface="Wingdings" panose="05000000000000000000" pitchFamily="2" charset="2"/>
                <a:buChar char=""/>
              </a:pPr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Faculty:</a:t>
              </a:r>
            </a:p>
            <a:p>
              <a:pPr marL="342900" lvl="1" algn="just"/>
              <a:r>
                <a:rPr lang="en-US" sz="1400" b="1" dirty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1. Internal Quality Audits  2. Students feedback on Teaching &amp; Learning</a:t>
              </a:r>
            </a:p>
          </p:txBody>
        </p:sp>
        <p:sp>
          <p:nvSpPr>
            <p:cNvPr id="11" name="AutoShape 399"/>
            <p:cNvSpPr>
              <a:spLocks noChangeArrowheads="1"/>
            </p:cNvSpPr>
            <p:nvPr/>
          </p:nvSpPr>
          <p:spPr bwMode="auto">
            <a:xfrm>
              <a:off x="-236373" y="3221648"/>
              <a:ext cx="1980000" cy="2378486"/>
            </a:xfrm>
            <a:prstGeom prst="roundRect">
              <a:avLst>
                <a:gd name="adj" fmla="val 42136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0000FF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Execution Phase (Teaching and  Delivery Phase) Pedagogies</a:t>
              </a:r>
            </a:p>
          </p:txBody>
        </p:sp>
        <p:sp>
          <p:nvSpPr>
            <p:cNvPr id="12" name="AutoShape 400"/>
            <p:cNvSpPr>
              <a:spLocks noChangeArrowheads="1"/>
            </p:cNvSpPr>
            <p:nvPr/>
          </p:nvSpPr>
          <p:spPr bwMode="auto">
            <a:xfrm>
              <a:off x="-207596" y="5964106"/>
              <a:ext cx="1980000" cy="1388697"/>
            </a:xfrm>
            <a:prstGeom prst="roundRect">
              <a:avLst>
                <a:gd name="adj" fmla="val 36373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0000FF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Execution Phase Assessment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(Assessment)</a:t>
              </a:r>
            </a:p>
          </p:txBody>
        </p:sp>
        <p:sp>
          <p:nvSpPr>
            <p:cNvPr id="13" name="AutoShape 401"/>
            <p:cNvSpPr>
              <a:spLocks noChangeArrowheads="1"/>
            </p:cNvSpPr>
            <p:nvPr/>
          </p:nvSpPr>
          <p:spPr bwMode="auto">
            <a:xfrm>
              <a:off x="8802020" y="3387256"/>
              <a:ext cx="2340000" cy="175488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FF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r>
                <a:rPr lang="en-IN" sz="1400" dirty="0">
                  <a:solidFill>
                    <a:schemeClr val="tx1"/>
                  </a:solidFill>
                  <a:latin typeface="Cambria" panose="02040503050406030204" pitchFamily="18" charset="0"/>
                </a:rPr>
                <a:t>Exhibits</a:t>
              </a:r>
            </a:p>
            <a:p>
              <a:pPr marL="128905" indent="-128905">
                <a:buFont typeface="Wingdings" panose="05000000000000000000" pitchFamily="2" charset="2"/>
                <a:buChar char="ü"/>
              </a:pPr>
              <a:r>
                <a:rPr lang="en-IN" sz="1400" dirty="0">
                  <a:solidFill>
                    <a:schemeClr val="tx1"/>
                  </a:solidFill>
                  <a:latin typeface="Cambria" panose="02040503050406030204" pitchFamily="18" charset="0"/>
                </a:rPr>
                <a:t>Academic &amp; Course File</a:t>
              </a:r>
            </a:p>
            <a:p>
              <a:pPr marL="128905" indent="-128905">
                <a:buFont typeface="Wingdings" panose="05000000000000000000" pitchFamily="2" charset="2"/>
                <a:buChar char="ü"/>
              </a:pPr>
              <a:r>
                <a:rPr lang="en-IN" sz="1400" dirty="0">
                  <a:solidFill>
                    <a:schemeClr val="tx1"/>
                  </a:solidFill>
                  <a:latin typeface="Cambria" panose="02040503050406030204" pitchFamily="18" charset="0"/>
                </a:rPr>
                <a:t>Internal Audit Reports</a:t>
              </a:r>
            </a:p>
            <a:p>
              <a:pPr marL="128905" indent="-128905">
                <a:buFont typeface="Wingdings" panose="05000000000000000000" pitchFamily="2" charset="2"/>
                <a:buChar char="ü"/>
              </a:pPr>
              <a:r>
                <a:rPr lang="en-IN" sz="1400" dirty="0">
                  <a:solidFill>
                    <a:schemeClr val="tx1"/>
                  </a:solidFill>
                  <a:latin typeface="Cambria" panose="02040503050406030204" pitchFamily="18" charset="0"/>
                </a:rPr>
                <a:t>Feedback Analysis</a:t>
              </a:r>
            </a:p>
          </p:txBody>
        </p:sp>
        <p:cxnSp>
          <p:nvCxnSpPr>
            <p:cNvPr id="14" name="AutoShape 402"/>
            <p:cNvCxnSpPr>
              <a:cxnSpLocks noChangeShapeType="1"/>
            </p:cNvCxnSpPr>
            <p:nvPr/>
          </p:nvCxnSpPr>
          <p:spPr bwMode="auto">
            <a:xfrm>
              <a:off x="1868246" y="1422835"/>
              <a:ext cx="36830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AutoShape 403"/>
            <p:cNvCxnSpPr>
              <a:cxnSpLocks noChangeShapeType="1"/>
              <a:endCxn id="9" idx="1"/>
            </p:cNvCxnSpPr>
            <p:nvPr/>
          </p:nvCxnSpPr>
          <p:spPr bwMode="auto">
            <a:xfrm flipV="1">
              <a:off x="1784783" y="4203862"/>
              <a:ext cx="451761" cy="12473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AutoShape 404"/>
            <p:cNvCxnSpPr>
              <a:cxnSpLocks noChangeShapeType="1"/>
            </p:cNvCxnSpPr>
            <p:nvPr/>
          </p:nvCxnSpPr>
          <p:spPr bwMode="auto">
            <a:xfrm flipV="1">
              <a:off x="1772404" y="6651912"/>
              <a:ext cx="464141" cy="5403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AutoShape 405"/>
            <p:cNvCxnSpPr>
              <a:cxnSpLocks noChangeShapeType="1"/>
            </p:cNvCxnSpPr>
            <p:nvPr/>
          </p:nvCxnSpPr>
          <p:spPr bwMode="auto">
            <a:xfrm>
              <a:off x="5023063" y="3060996"/>
              <a:ext cx="0" cy="321309"/>
            </a:xfrm>
            <a:prstGeom prst="straightConnector1">
              <a:avLst/>
            </a:prstGeom>
            <a:grpFill/>
            <a:ln w="38100">
              <a:solidFill>
                <a:srgbClr val="0000FF"/>
              </a:solidFill>
              <a:tailEnd type="triangl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8" name="AutoShape 406"/>
            <p:cNvCxnSpPr>
              <a:cxnSpLocks noChangeShapeType="1"/>
            </p:cNvCxnSpPr>
            <p:nvPr/>
          </p:nvCxnSpPr>
          <p:spPr bwMode="auto">
            <a:xfrm>
              <a:off x="8843176" y="6488964"/>
              <a:ext cx="1224657" cy="0"/>
            </a:xfrm>
            <a:prstGeom prst="straightConnector1">
              <a:avLst/>
            </a:prstGeom>
            <a:ln w="38100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AutoShape 407"/>
            <p:cNvCxnSpPr>
              <a:cxnSpLocks noChangeShapeType="1"/>
            </p:cNvCxnSpPr>
            <p:nvPr/>
          </p:nvCxnSpPr>
          <p:spPr bwMode="auto">
            <a:xfrm flipV="1">
              <a:off x="10067833" y="4982216"/>
              <a:ext cx="0" cy="150675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AutoShape 410"/>
            <p:cNvCxnSpPr>
              <a:cxnSpLocks noChangeShapeType="1"/>
            </p:cNvCxnSpPr>
            <p:nvPr/>
          </p:nvCxnSpPr>
          <p:spPr bwMode="auto">
            <a:xfrm>
              <a:off x="10408315" y="1292756"/>
              <a:ext cx="0" cy="2106126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AutoShape 412"/>
            <p:cNvCxnSpPr>
              <a:cxnSpLocks noChangeShapeType="1"/>
            </p:cNvCxnSpPr>
            <p:nvPr/>
          </p:nvCxnSpPr>
          <p:spPr bwMode="auto">
            <a:xfrm flipH="1">
              <a:off x="10125577" y="968872"/>
              <a:ext cx="615502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AutoShape 413"/>
            <p:cNvCxnSpPr>
              <a:cxnSpLocks noChangeShapeType="1"/>
            </p:cNvCxnSpPr>
            <p:nvPr/>
          </p:nvCxnSpPr>
          <p:spPr bwMode="auto">
            <a:xfrm>
              <a:off x="5035343" y="5008843"/>
              <a:ext cx="0" cy="329565"/>
            </a:xfrm>
            <a:prstGeom prst="straightConnector1">
              <a:avLst/>
            </a:prstGeom>
            <a:grpFill/>
            <a:ln w="38100">
              <a:solidFill>
                <a:srgbClr val="0000FF"/>
              </a:solidFill>
              <a:tailEnd type="triangl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-1" y="34341"/>
            <a:ext cx="9143997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IN" sz="3200" dirty="0">
                <a:solidFill>
                  <a:srgbClr val="FFFF00"/>
                </a:solidFill>
                <a:latin typeface="Cambria" panose="02040503050406030204" pitchFamily="18" charset="0"/>
              </a:rPr>
              <a:t>Pedagogical Initiatives in Teaching Learning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7DB6B70-0217-EFD0-4366-0C66371F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8DA5-F9C3-47FB-884C-70A6B9E18371}" type="slidenum">
              <a:rPr lang="en-IN" sz="2000" smtClean="0">
                <a:solidFill>
                  <a:srgbClr val="C00000"/>
                </a:solidFill>
              </a:rPr>
              <a:pPr/>
              <a:t>62</a:t>
            </a:fld>
            <a:endParaRPr lang="en-IN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  <a:solidFill>
            <a:schemeClr val="tx2"/>
          </a:solidFill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PO/PSO’s ATTAINMENT</a:t>
            </a:r>
          </a:p>
        </p:txBody>
      </p:sp>
      <p:pic>
        <p:nvPicPr>
          <p:cNvPr id="6" name="object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96752"/>
            <a:ext cx="8856984" cy="538661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BFA9EF0-7CDF-55C3-AD80-11439ED5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63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CO-PO/PSO MAPPING METHOD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79247734"/>
              </p:ext>
            </p:extLst>
          </p:nvPr>
        </p:nvGraphicFramePr>
        <p:xfrm>
          <a:off x="428596" y="1052059"/>
          <a:ext cx="5043492" cy="56673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7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19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37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96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59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24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787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733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Course</a:t>
                      </a:r>
                      <a:r>
                        <a:rPr sz="900" b="1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Outcome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900" b="1" spc="-25" dirty="0">
                          <a:latin typeface="Verdana"/>
                          <a:cs typeface="Verdana"/>
                        </a:rPr>
                        <a:t>POs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900" b="1" spc="-25" dirty="0">
                          <a:latin typeface="Verdana"/>
                          <a:cs typeface="Verdana"/>
                        </a:rPr>
                        <a:t>CL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4610" indent="115570">
                        <a:lnSpc>
                          <a:spcPct val="101099"/>
                        </a:lnSpc>
                        <a:spcBef>
                          <a:spcPts val="665"/>
                        </a:spcBef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Class Sessions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47955" indent="-1905" algn="ctr">
                        <a:lnSpc>
                          <a:spcPct val="101699"/>
                        </a:lnSpc>
                        <a:spcBef>
                          <a:spcPts val="50"/>
                        </a:spcBef>
                      </a:pPr>
                      <a:r>
                        <a:rPr sz="900" b="1" spc="-25" dirty="0">
                          <a:latin typeface="Verdana"/>
                          <a:cs typeface="Verdana"/>
                        </a:rPr>
                        <a:t>Lab </a:t>
                      </a:r>
                      <a:r>
                        <a:rPr sz="900" b="1" spc="-20" dirty="0">
                          <a:latin typeface="Verdana"/>
                          <a:cs typeface="Verdana"/>
                        </a:rPr>
                        <a:t>Sessions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(Hrs)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03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Verdana"/>
                          <a:cs typeface="Verdana"/>
                        </a:rPr>
                        <a:t>CO1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540" algn="just">
                        <a:lnSpc>
                          <a:spcPct val="97600"/>
                        </a:lnSpc>
                        <a:spcBef>
                          <a:spcPts val="9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Understand</a:t>
                      </a:r>
                      <a:r>
                        <a:rPr sz="900" spc="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and</a:t>
                      </a:r>
                      <a:r>
                        <a:rPr sz="900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distinguish</a:t>
                      </a:r>
                      <a:r>
                        <a:rPr sz="900" spc="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900" spc="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behavior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900" spc="320" dirty="0">
                          <a:latin typeface="Verdana"/>
                          <a:cs typeface="Verdana"/>
                        </a:rPr>
                        <a:t> 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simple</a:t>
                      </a:r>
                      <a:r>
                        <a:rPr sz="900" spc="315" dirty="0">
                          <a:latin typeface="Verdana"/>
                          <a:cs typeface="Verdana"/>
                        </a:rPr>
                        <a:t> 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load</a:t>
                      </a:r>
                      <a:r>
                        <a:rPr sz="900" spc="325" dirty="0">
                          <a:latin typeface="Verdana"/>
                          <a:cs typeface="Verdana"/>
                        </a:rPr>
                        <a:t> 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carrying</a:t>
                      </a:r>
                      <a:r>
                        <a:rPr sz="900" spc="320" dirty="0">
                          <a:latin typeface="Verdana"/>
                          <a:cs typeface="Verdana"/>
                        </a:rPr>
                        <a:t> 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members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subjected</a:t>
                      </a:r>
                      <a:r>
                        <a:rPr sz="900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900" spc="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</a:t>
                      </a:r>
                      <a:r>
                        <a:rPr sz="900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axial,</a:t>
                      </a:r>
                      <a:r>
                        <a:rPr sz="900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shear</a:t>
                      </a:r>
                      <a:r>
                        <a:rPr sz="900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and</a:t>
                      </a:r>
                      <a:r>
                        <a:rPr sz="900" spc="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thermal Loading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8590" marR="150495" indent="-1270" algn="l">
                        <a:lnSpc>
                          <a:spcPct val="101099"/>
                        </a:lnSpc>
                      </a:pPr>
                      <a:r>
                        <a:rPr sz="900" spc="-20" dirty="0">
                          <a:latin typeface="Verdana"/>
                          <a:cs typeface="Verdana"/>
                        </a:rPr>
                        <a:t>PO1, </a:t>
                      </a:r>
                      <a:r>
                        <a:rPr sz="900" spc="-25">
                          <a:latin typeface="Verdana"/>
                          <a:cs typeface="Verdana"/>
                        </a:rPr>
                        <a:t>PO2,</a:t>
                      </a:r>
                      <a:r>
                        <a:rPr lang="en-US"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>
                          <a:latin typeface="Verdana"/>
                          <a:cs typeface="Verdana"/>
                        </a:rPr>
                        <a:t>PO3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PSO1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8110" algn="r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Verdana"/>
                          <a:cs typeface="Verdana"/>
                        </a:rPr>
                        <a:t>U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80975" algn="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Verdana"/>
                          <a:cs typeface="Verdana"/>
                        </a:rPr>
                        <a:t>12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Verdana"/>
                          <a:cs typeface="Verdana"/>
                        </a:rPr>
                        <a:t>CO2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540" algn="just">
                        <a:lnSpc>
                          <a:spcPct val="101099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Interpret</a:t>
                      </a:r>
                      <a:r>
                        <a:rPr sz="900" spc="4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900" spc="4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Variation</a:t>
                      </a:r>
                      <a:r>
                        <a:rPr sz="900" spc="409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900" spc="4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moment</a:t>
                      </a:r>
                      <a:r>
                        <a:rPr sz="900" spc="4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inertia</a:t>
                      </a:r>
                      <a:r>
                        <a:rPr sz="900" spc="335" dirty="0">
                          <a:latin typeface="Verdana"/>
                          <a:cs typeface="Verdana"/>
                        </a:rPr>
                        <a:t>  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for</a:t>
                      </a:r>
                      <a:r>
                        <a:rPr sz="900" spc="335" dirty="0">
                          <a:latin typeface="Verdana"/>
                          <a:cs typeface="Verdana"/>
                        </a:rPr>
                        <a:t>  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different</a:t>
                      </a:r>
                      <a:r>
                        <a:rPr sz="900" spc="335" dirty="0">
                          <a:latin typeface="Verdana"/>
                          <a:cs typeface="Verdana"/>
                        </a:rPr>
                        <a:t>  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Mechanical Engineering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Sections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8590" marR="150495" indent="-1270" algn="l">
                        <a:lnSpc>
                          <a:spcPct val="101699"/>
                        </a:lnSpc>
                      </a:pPr>
                      <a:r>
                        <a:rPr sz="900" spc="-20" dirty="0">
                          <a:latin typeface="Verdana"/>
                          <a:cs typeface="Verdana"/>
                        </a:rPr>
                        <a:t>PO1, </a:t>
                      </a:r>
                      <a:r>
                        <a:rPr sz="900" spc="-25">
                          <a:latin typeface="Verdana"/>
                          <a:cs typeface="Verdana"/>
                        </a:rPr>
                        <a:t>PO2,</a:t>
                      </a:r>
                      <a:r>
                        <a:rPr lang="en-US"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>
                          <a:latin typeface="Verdana"/>
                          <a:cs typeface="Verdana"/>
                        </a:rPr>
                        <a:t>PO3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PSO1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8110" algn="r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Verdana"/>
                          <a:cs typeface="Verdana"/>
                        </a:rPr>
                        <a:t>U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80975" algn="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Verdana"/>
                          <a:cs typeface="Verdana"/>
                        </a:rPr>
                        <a:t>10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317500" algn="r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Verdana"/>
                          <a:cs typeface="Verdana"/>
                        </a:rPr>
                        <a:t>-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99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latin typeface="Verdana"/>
                          <a:cs typeface="Verdana"/>
                        </a:rPr>
                        <a:t>CO3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080" algn="just">
                        <a:lnSpc>
                          <a:spcPct val="101099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Draw</a:t>
                      </a:r>
                      <a:r>
                        <a:rPr sz="900" spc="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and</a:t>
                      </a:r>
                      <a:r>
                        <a:rPr sz="900" spc="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Compare</a:t>
                      </a:r>
                      <a:r>
                        <a:rPr sz="900" spc="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900" spc="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shear</a:t>
                      </a:r>
                      <a:r>
                        <a:rPr sz="900" spc="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force</a:t>
                      </a:r>
                      <a:r>
                        <a:rPr sz="900" spc="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and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bending</a:t>
                      </a:r>
                      <a:r>
                        <a:rPr sz="900" spc="125" dirty="0">
                          <a:latin typeface="Verdana"/>
                          <a:cs typeface="Verdana"/>
                        </a:rPr>
                        <a:t> 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moment</a:t>
                      </a:r>
                      <a:r>
                        <a:rPr sz="900" spc="125" dirty="0">
                          <a:latin typeface="Verdana"/>
                          <a:cs typeface="Verdana"/>
                        </a:rPr>
                        <a:t> 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diagram</a:t>
                      </a:r>
                      <a:r>
                        <a:rPr sz="900" spc="125" dirty="0">
                          <a:latin typeface="Verdana"/>
                          <a:cs typeface="Verdana"/>
                        </a:rPr>
                        <a:t> 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120" dirty="0">
                          <a:latin typeface="Verdana"/>
                          <a:cs typeface="Verdana"/>
                        </a:rPr>
                        <a:t> 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beams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under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varying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load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conditions.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2570" marR="32384" indent="-210820" algn="l">
                        <a:lnSpc>
                          <a:spcPct val="101099"/>
                        </a:lnSpc>
                      </a:pPr>
                      <a:r>
                        <a:rPr sz="900" spc="-10">
                          <a:latin typeface="Verdana"/>
                          <a:cs typeface="Verdana"/>
                        </a:rPr>
                        <a:t>PO1,P</a:t>
                      </a:r>
                      <a:r>
                        <a:rPr lang="en-US" sz="900" spc="-1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900" spc="-10">
                          <a:latin typeface="Verdana"/>
                          <a:cs typeface="Verdana"/>
                        </a:rPr>
                        <a:t>2,P</a:t>
                      </a:r>
                      <a:r>
                        <a:rPr lang="en-US" sz="900" spc="-1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900" spc="-10">
                          <a:latin typeface="Verdana"/>
                          <a:cs typeface="Verdana"/>
                        </a:rPr>
                        <a:t>3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PSO1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495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latin typeface="Verdana"/>
                          <a:cs typeface="Verdana"/>
                        </a:rPr>
                        <a:t>App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809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latin typeface="Verdana"/>
                          <a:cs typeface="Verdana"/>
                        </a:rPr>
                        <a:t>12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31750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0" dirty="0">
                          <a:latin typeface="Verdana"/>
                          <a:cs typeface="Verdana"/>
                        </a:rPr>
                        <a:t>-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16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Verdana"/>
                          <a:cs typeface="Verdana"/>
                        </a:rPr>
                        <a:t>CO4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1905" algn="just">
                        <a:lnSpc>
                          <a:spcPct val="101699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Assess</a:t>
                      </a:r>
                      <a:r>
                        <a:rPr sz="900" spc="3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Bending</a:t>
                      </a:r>
                      <a:r>
                        <a:rPr sz="900" spc="3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and</a:t>
                      </a:r>
                      <a:r>
                        <a:rPr sz="900" spc="3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shear</a:t>
                      </a:r>
                      <a:r>
                        <a:rPr sz="900" spc="3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stresses</a:t>
                      </a:r>
                      <a:r>
                        <a:rPr sz="900" spc="3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in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beams subjected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different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loadings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for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different</a:t>
                      </a:r>
                      <a:r>
                        <a:rPr sz="900" spc="229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machine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parts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5410" marR="107950" algn="l">
                        <a:lnSpc>
                          <a:spcPct val="101099"/>
                        </a:lnSpc>
                      </a:pPr>
                      <a:r>
                        <a:rPr sz="9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PO5,</a:t>
                      </a:r>
                      <a:r>
                        <a:rPr sz="900" spc="5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PSO1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Verdana"/>
                          <a:cs typeface="Verdana"/>
                        </a:rPr>
                        <a:t>Ap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19075" algn="r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Verdana"/>
                          <a:cs typeface="Verdana"/>
                        </a:rPr>
                        <a:t>8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317500" algn="r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Verdana"/>
                          <a:cs typeface="Verdana"/>
                        </a:rPr>
                        <a:t>-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3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Verdana"/>
                          <a:cs typeface="Verdana"/>
                        </a:rPr>
                        <a:t>CO5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3810" algn="just">
                        <a:lnSpc>
                          <a:spcPct val="101099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Differentiate</a:t>
                      </a:r>
                      <a:r>
                        <a:rPr sz="900" spc="3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in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strain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energy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stored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in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body</a:t>
                      </a:r>
                      <a:r>
                        <a:rPr sz="900" spc="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when</a:t>
                      </a:r>
                      <a:r>
                        <a:rPr sz="900" spc="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900" spc="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load</a:t>
                      </a:r>
                      <a:r>
                        <a:rPr sz="900" spc="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900" spc="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suddenly</a:t>
                      </a:r>
                      <a:r>
                        <a:rPr sz="900" spc="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applied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and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gradually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applied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6995" marR="90170" indent="17780" algn="l">
                        <a:lnSpc>
                          <a:spcPct val="101099"/>
                        </a:lnSpc>
                      </a:pPr>
                      <a:r>
                        <a:rPr sz="900">
                          <a:latin typeface="Verdana"/>
                          <a:cs typeface="Verdana"/>
                        </a:rPr>
                        <a:t>PO5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PSO1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Verdana"/>
                          <a:cs typeface="Verdana"/>
                        </a:rPr>
                        <a:t>Ap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19075" algn="r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Verdana"/>
                          <a:cs typeface="Verdana"/>
                        </a:rPr>
                        <a:t>4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317500" algn="r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Verdana"/>
                          <a:cs typeface="Verdana"/>
                        </a:rPr>
                        <a:t>-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9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Verdana"/>
                          <a:cs typeface="Verdana"/>
                        </a:rPr>
                        <a:t>CO6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540" algn="just">
                        <a:lnSpc>
                          <a:spcPct val="101699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Design</a:t>
                      </a:r>
                      <a:r>
                        <a:rPr sz="900" spc="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simple</a:t>
                      </a:r>
                      <a:r>
                        <a:rPr sz="900" spc="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power</a:t>
                      </a:r>
                      <a:r>
                        <a:rPr sz="900" spc="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transmission</a:t>
                      </a:r>
                      <a:r>
                        <a:rPr sz="900" spc="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shaft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for</a:t>
                      </a:r>
                      <a:r>
                        <a:rPr sz="900" spc="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professional</a:t>
                      </a:r>
                      <a:r>
                        <a:rPr sz="900" spc="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engineering</a:t>
                      </a:r>
                      <a:r>
                        <a:rPr sz="900" spc="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solutions</a:t>
                      </a:r>
                      <a:r>
                        <a:rPr sz="900" spc="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in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societal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and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environmental contexts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995" marR="90170" indent="17780" algn="l">
                        <a:lnSpc>
                          <a:spcPct val="101099"/>
                        </a:lnSpc>
                        <a:spcBef>
                          <a:spcPts val="655"/>
                        </a:spcBef>
                      </a:pPr>
                      <a:r>
                        <a:rPr sz="900" spc="-20">
                          <a:latin typeface="Verdana"/>
                          <a:cs typeface="Verdana"/>
                        </a:rPr>
                        <a:t>PO5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,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PO6,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PSO1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Verdana"/>
                          <a:cs typeface="Verdana"/>
                        </a:rPr>
                        <a:t>Ap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19075" algn="r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Verdana"/>
                          <a:cs typeface="Verdana"/>
                        </a:rPr>
                        <a:t>6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317500" algn="r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Verdana"/>
                          <a:cs typeface="Verdana"/>
                        </a:rPr>
                        <a:t>-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4814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Total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Hours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instruction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80975" algn="r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Verdana"/>
                          <a:cs typeface="Verdana"/>
                        </a:rPr>
                        <a:t>52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R="317500" algn="r">
                        <a:lnSpc>
                          <a:spcPct val="100000"/>
                        </a:lnSpc>
                      </a:pPr>
                      <a:r>
                        <a:rPr sz="900" spc="-50" dirty="0">
                          <a:latin typeface="Verdana"/>
                          <a:cs typeface="Verdana"/>
                        </a:rPr>
                        <a:t>-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43570" y="1438260"/>
          <a:ext cx="3214710" cy="3205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7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6026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34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52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(65%)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sessions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are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devoted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PO1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Mapping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strength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3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9832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34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52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(65%)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sessions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are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devoted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PO2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Mapping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strength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3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9832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34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52</a:t>
                      </a:r>
                      <a:r>
                        <a:rPr sz="900" spc="2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(65%)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sessions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are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devoted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PO3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Mapping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strength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3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9832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18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52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(35%)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sessions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are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devoted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PO5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Mapping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strength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2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9832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52</a:t>
                      </a:r>
                      <a:r>
                        <a:rPr sz="900" spc="4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(11.53%)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sessions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are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devoted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>
                          <a:latin typeface="Verdana"/>
                          <a:cs typeface="Verdana"/>
                        </a:rPr>
                        <a:t>to</a:t>
                      </a:r>
                      <a:r>
                        <a:rPr sz="9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>
                          <a:latin typeface="Verdana"/>
                          <a:cs typeface="Verdana"/>
                        </a:rPr>
                        <a:t>P</a:t>
                      </a:r>
                      <a:r>
                        <a:rPr lang="en-US" sz="900" spc="-2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900" spc="-25">
                          <a:latin typeface="Verdana"/>
                          <a:cs typeface="Verdana"/>
                        </a:rPr>
                        <a:t>6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Mapping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strength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1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9832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52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52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(100%)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Sessions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are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devoted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PSO1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Mapping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strength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3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463E548-85A7-366E-F6D6-AC66DB875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64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RUBRICS FOR THEORY SUBJECTS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9041407"/>
              </p:ext>
            </p:extLst>
          </p:nvPr>
        </p:nvGraphicFramePr>
        <p:xfrm>
          <a:off x="107504" y="1285860"/>
          <a:ext cx="8928991" cy="4973246"/>
        </p:xfrm>
        <a:graphic>
          <a:graphicData uri="http://schemas.openxmlformats.org/drawingml/2006/table">
            <a:tbl>
              <a:tblPr/>
              <a:tblGrid>
                <a:gridCol w="1315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51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27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27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89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789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53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28290">
                <a:tc gridSpan="7">
                  <a:txBody>
                    <a:bodyPr/>
                    <a:lstStyle/>
                    <a:p>
                      <a:pPr marL="69850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Georgia"/>
                        <a:ea typeface="DejaVu Serif"/>
                        <a:cs typeface="DejaVu Serif"/>
                      </a:endParaRPr>
                    </a:p>
                    <a:p>
                      <a:pPr marL="69850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Georgia"/>
                          <a:ea typeface="DejaVu Serif"/>
                          <a:cs typeface="DejaVu Serif"/>
                        </a:rPr>
                        <a:t>RUBRICS FOR ACTIVITY</a:t>
                      </a:r>
                      <a:endParaRPr lang="en-US" sz="2000" dirty="0">
                        <a:latin typeface="DejaVu Serif"/>
                        <a:ea typeface="DejaVu Serif"/>
                        <a:cs typeface="DejaVu Serif"/>
                      </a:endParaRPr>
                    </a:p>
                    <a:p>
                      <a:pPr marL="69850">
                        <a:lnSpc>
                          <a:spcPts val="11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754">
                <a:tc rowSpan="2">
                  <a:txBody>
                    <a:bodyPr/>
                    <a:lstStyle/>
                    <a:p>
                      <a:pPr marL="69850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DejaVu Serif"/>
                          <a:cs typeface="Times New Roman" pitchFamily="18" charset="0"/>
                        </a:rPr>
                        <a:t>Dimension</a:t>
                      </a:r>
                      <a:endParaRPr lang="en-US" sz="1600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  <a:p>
                      <a:pPr marL="69850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DejaVu Serif"/>
                          <a:cs typeface="Times New Roman" pitchFamily="18" charset="0"/>
                        </a:rPr>
                        <a:t>Beginning</a:t>
                      </a:r>
                      <a:endParaRPr lang="en-US" sz="1600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  <a:p>
                      <a:pPr marL="67310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DejaVu Serif"/>
                          <a:cs typeface="Times New Roman" pitchFamily="18" charset="0"/>
                        </a:rPr>
                        <a:t>Developing</a:t>
                      </a:r>
                      <a:endParaRPr lang="en-US" sz="1600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  <a:p>
                      <a:pPr marL="67310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DejaVu Serif"/>
                          <a:cs typeface="Times New Roman" pitchFamily="18" charset="0"/>
                        </a:rPr>
                        <a:t>Satisfactory</a:t>
                      </a:r>
                      <a:endParaRPr lang="en-US" sz="1600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  <a:p>
                      <a:pPr marL="70485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DejaVu Serif"/>
                          <a:cs typeface="Times New Roman" pitchFamily="18" charset="0"/>
                        </a:rPr>
                        <a:t>Good</a:t>
                      </a:r>
                      <a:endParaRPr lang="en-US" sz="1600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  <a:p>
                      <a:pPr marL="67310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DejaVu Serif"/>
                          <a:cs typeface="Times New Roman" pitchFamily="18" charset="0"/>
                        </a:rPr>
                        <a:t>Exemplary</a:t>
                      </a:r>
                      <a:endParaRPr lang="en-US" sz="1600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310">
                        <a:lnSpc>
                          <a:spcPts val="13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  <a:p>
                      <a:pPr marL="67310">
                        <a:lnSpc>
                          <a:spcPts val="13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  <a:p>
                      <a:pPr marL="67310">
                        <a:lnSpc>
                          <a:spcPts val="13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DejaVu Serif"/>
                          <a:cs typeface="Times New Roman" pitchFamily="18" charset="0"/>
                        </a:rPr>
                        <a:t>Student Score</a:t>
                      </a:r>
                      <a:endParaRPr lang="en-US" sz="1600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6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DejaVu Serif"/>
                          <a:cs typeface="Times New Roman" pitchFamily="18" charset="0"/>
                        </a:rPr>
                        <a:t>4</a:t>
                      </a:r>
                      <a:endParaRPr lang="en-US" sz="1600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DejaVu Serif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DejaVu Serif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DejaVu Serif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DejaVu Serif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5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DejaVu Serif"/>
                          <a:cs typeface="Times New Roman" pitchFamily="18" charset="0"/>
                        </a:rPr>
                        <a:t>Information search &amp; Collection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306070"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DejaVu Serif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5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DejaVu Serif"/>
                          <a:cs typeface="Times New Roman" pitchFamily="18" charset="0"/>
                        </a:rPr>
                        <a:t>Involvement in activity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306070" algn="ctr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DejaVu Serif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9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DejaVu Serif"/>
                          <a:cs typeface="Times New Roman" pitchFamily="18" charset="0"/>
                        </a:rPr>
                        <a:t>Timely</a:t>
                      </a:r>
                      <a:r>
                        <a:rPr lang="en-US" sz="1400" baseline="0" dirty="0">
                          <a:latin typeface="Times New Roman" pitchFamily="18" charset="0"/>
                          <a:ea typeface="DejaVu Serif"/>
                          <a:cs typeface="Times New Roman" pitchFamily="18" charset="0"/>
                        </a:rPr>
                        <a:t> submission</a:t>
                      </a:r>
                      <a:endParaRPr lang="en-US" sz="1400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30607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DejaVu Serif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6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DejaVu Serif"/>
                          <a:cs typeface="Times New Roman" pitchFamily="18" charset="0"/>
                        </a:rPr>
                        <a:t>Presentation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6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6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6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6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6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306070" algn="ctr">
                        <a:lnSpc>
                          <a:spcPts val="116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DejaVu Serif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50895">
                <a:tc gridSpan="6">
                  <a:txBody>
                    <a:bodyPr/>
                    <a:lstStyle/>
                    <a:p>
                      <a:pPr marL="69850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DejaVu Serif"/>
                          <a:cs typeface="Times New Roman" pitchFamily="18" charset="0"/>
                        </a:rPr>
                        <a:t>Average / Total Marks: (16+12+16+8)/4</a:t>
                      </a:r>
                      <a:endParaRPr lang="en-US" sz="1600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310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DejaVu Serif"/>
                          <a:cs typeface="Times New Roman" pitchFamily="18" charset="0"/>
                        </a:rPr>
                        <a:t>13</a:t>
                      </a:r>
                      <a:r>
                        <a:rPr lang="en-US" sz="1600" b="1" baseline="0" dirty="0">
                          <a:latin typeface="Times New Roman" pitchFamily="18" charset="0"/>
                          <a:ea typeface="DejaVu Serif"/>
                          <a:cs typeface="Times New Roman" pitchFamily="18" charset="0"/>
                        </a:rPr>
                        <a:t> Marks</a:t>
                      </a:r>
                      <a:endParaRPr lang="en-US" sz="1600" dirty="0">
                        <a:latin typeface="Times New Roman" pitchFamily="18" charset="0"/>
                        <a:ea typeface="DejaVu Serif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63B3658-E65F-39F7-036B-3F312430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65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RUBRICS FOR PRACTICAL SUBJECTS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28660" y="1285860"/>
          <a:ext cx="7286681" cy="4611518"/>
        </p:xfrm>
        <a:graphic>
          <a:graphicData uri="http://schemas.openxmlformats.org/drawingml/2006/table">
            <a:tbl>
              <a:tblPr/>
              <a:tblGrid>
                <a:gridCol w="1073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3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57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57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37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437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12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14859">
                <a:tc gridSpan="7">
                  <a:txBody>
                    <a:bodyPr/>
                    <a:lstStyle/>
                    <a:p>
                      <a:pPr marL="69850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FFFF00"/>
                        </a:solidFill>
                        <a:latin typeface="Georgia"/>
                        <a:ea typeface="DejaVu Serif"/>
                        <a:cs typeface="DejaVu Serif"/>
                      </a:endParaRPr>
                    </a:p>
                    <a:p>
                      <a:pPr marL="69850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Georgia"/>
                          <a:ea typeface="DejaVu Serif"/>
                          <a:cs typeface="DejaVu Serif"/>
                        </a:rPr>
                        <a:t>RUBRICS FOR ACTIVITY</a:t>
                      </a:r>
                      <a:endParaRPr lang="en-US" sz="2000" dirty="0">
                        <a:solidFill>
                          <a:srgbClr val="FFFF00"/>
                        </a:solidFill>
                        <a:latin typeface="DejaVu Serif"/>
                        <a:ea typeface="DejaVu Serif"/>
                        <a:cs typeface="DejaVu Serif"/>
                      </a:endParaRPr>
                    </a:p>
                    <a:p>
                      <a:pPr marL="69850">
                        <a:lnSpc>
                          <a:spcPts val="11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FFFF00"/>
                        </a:solidFill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8874">
                <a:tc rowSpan="2">
                  <a:txBody>
                    <a:bodyPr/>
                    <a:lstStyle/>
                    <a:p>
                      <a:pPr marL="69850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FFFF00"/>
                        </a:solidFill>
                        <a:latin typeface="Georgia"/>
                        <a:ea typeface="DejaVu Serif"/>
                        <a:cs typeface="DejaVu Serif"/>
                      </a:endParaRPr>
                    </a:p>
                    <a:p>
                      <a:pPr marL="69850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00"/>
                          </a:solidFill>
                          <a:latin typeface="Georgia"/>
                          <a:ea typeface="DejaVu Serif"/>
                          <a:cs typeface="DejaVu Serif"/>
                        </a:rPr>
                        <a:t>Dimension</a:t>
                      </a:r>
                      <a:endParaRPr lang="en-US" sz="1100" dirty="0">
                        <a:solidFill>
                          <a:srgbClr val="FFFF00"/>
                        </a:solidFill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FFFF00"/>
                        </a:solidFill>
                        <a:latin typeface="Georgia"/>
                        <a:ea typeface="DejaVu Serif"/>
                        <a:cs typeface="DejaVu Serif"/>
                      </a:endParaRPr>
                    </a:p>
                    <a:p>
                      <a:pPr marL="69850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00"/>
                          </a:solidFill>
                          <a:latin typeface="Georgia"/>
                          <a:ea typeface="DejaVu Serif"/>
                          <a:cs typeface="DejaVu Serif"/>
                        </a:rPr>
                        <a:t>Beginning</a:t>
                      </a:r>
                      <a:endParaRPr lang="en-US" sz="1100" dirty="0">
                        <a:solidFill>
                          <a:srgbClr val="FFFF00"/>
                        </a:solidFill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FFFF00"/>
                        </a:solidFill>
                        <a:latin typeface="Georgia"/>
                        <a:ea typeface="DejaVu Serif"/>
                        <a:cs typeface="DejaVu Serif"/>
                      </a:endParaRPr>
                    </a:p>
                    <a:p>
                      <a:pPr marL="67310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00"/>
                          </a:solidFill>
                          <a:latin typeface="Georgia"/>
                          <a:ea typeface="DejaVu Serif"/>
                          <a:cs typeface="DejaVu Serif"/>
                        </a:rPr>
                        <a:t>Developing</a:t>
                      </a:r>
                      <a:endParaRPr lang="en-US" sz="1100" dirty="0">
                        <a:solidFill>
                          <a:srgbClr val="FFFF00"/>
                        </a:solidFill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FFFF00"/>
                        </a:solidFill>
                        <a:latin typeface="Georgia"/>
                        <a:ea typeface="DejaVu Serif"/>
                        <a:cs typeface="DejaVu Serif"/>
                      </a:endParaRPr>
                    </a:p>
                    <a:p>
                      <a:pPr marL="67310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00"/>
                          </a:solidFill>
                          <a:latin typeface="Georgia"/>
                          <a:ea typeface="DejaVu Serif"/>
                          <a:cs typeface="DejaVu Serif"/>
                        </a:rPr>
                        <a:t>Satisfactory</a:t>
                      </a:r>
                      <a:endParaRPr lang="en-US" sz="1100" dirty="0">
                        <a:solidFill>
                          <a:srgbClr val="FFFF00"/>
                        </a:solidFill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FFFF00"/>
                        </a:solidFill>
                        <a:latin typeface="Georgia"/>
                        <a:ea typeface="DejaVu Serif"/>
                        <a:cs typeface="DejaVu Serif"/>
                      </a:endParaRPr>
                    </a:p>
                    <a:p>
                      <a:pPr marL="70485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00"/>
                          </a:solidFill>
                          <a:latin typeface="Georgia"/>
                          <a:ea typeface="DejaVu Serif"/>
                          <a:cs typeface="DejaVu Serif"/>
                        </a:rPr>
                        <a:t>Good</a:t>
                      </a:r>
                      <a:endParaRPr lang="en-US" sz="1100" dirty="0">
                        <a:solidFill>
                          <a:srgbClr val="FFFF00"/>
                        </a:solidFill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FFFF00"/>
                        </a:solidFill>
                        <a:latin typeface="Georgia"/>
                        <a:ea typeface="DejaVu Serif"/>
                        <a:cs typeface="DejaVu Serif"/>
                      </a:endParaRPr>
                    </a:p>
                    <a:p>
                      <a:pPr marL="67310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00"/>
                          </a:solidFill>
                          <a:latin typeface="Georgia"/>
                          <a:ea typeface="DejaVu Serif"/>
                          <a:cs typeface="DejaVu Serif"/>
                        </a:rPr>
                        <a:t>Exemplary</a:t>
                      </a:r>
                      <a:endParaRPr lang="en-US" sz="1100" dirty="0">
                        <a:solidFill>
                          <a:srgbClr val="FFFF00"/>
                        </a:solidFill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310">
                        <a:lnSpc>
                          <a:spcPts val="13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FFFF00"/>
                        </a:solidFill>
                        <a:latin typeface="Georgia"/>
                        <a:ea typeface="DejaVu Serif"/>
                        <a:cs typeface="DejaVu Serif"/>
                      </a:endParaRPr>
                    </a:p>
                    <a:p>
                      <a:pPr marL="67310">
                        <a:lnSpc>
                          <a:spcPts val="13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00"/>
                          </a:solidFill>
                          <a:latin typeface="Georgia"/>
                          <a:ea typeface="DejaVu Serif"/>
                          <a:cs typeface="DejaVu Serif"/>
                        </a:rPr>
                        <a:t>Student Score</a:t>
                      </a:r>
                      <a:endParaRPr lang="en-US" sz="1100" dirty="0">
                        <a:solidFill>
                          <a:srgbClr val="FFFF00"/>
                        </a:solidFill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95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Georgia"/>
                          <a:ea typeface="DejaVu Serif"/>
                          <a:cs typeface="DejaVu Serif"/>
                        </a:rPr>
                        <a:t>2</a:t>
                      </a:r>
                      <a:endParaRPr lang="en-US" sz="1600" dirty="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Georgia"/>
                          <a:ea typeface="DejaVu Serif"/>
                          <a:cs typeface="DejaVu Serif"/>
                        </a:rPr>
                        <a:t>4</a:t>
                      </a:r>
                      <a:endParaRPr lang="en-US" sz="1600" dirty="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Georgia"/>
                          <a:ea typeface="DejaVu Serif"/>
                          <a:cs typeface="DejaVu Serif"/>
                        </a:rPr>
                        <a:t>6</a:t>
                      </a:r>
                      <a:endParaRPr lang="en-US" sz="1600" dirty="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Georgia"/>
                          <a:ea typeface="DejaVu Serif"/>
                          <a:cs typeface="DejaVu Serif"/>
                        </a:rPr>
                        <a:t>8</a:t>
                      </a:r>
                      <a:endParaRPr lang="en-US" sz="1600" dirty="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1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Georgia"/>
                          <a:ea typeface="DejaVu Serif"/>
                          <a:cs typeface="DejaVu Serif"/>
                        </a:rPr>
                        <a:t>10</a:t>
                      </a:r>
                      <a:endParaRPr lang="en-US" sz="1600" dirty="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0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DejaVu Serif"/>
                          <a:cs typeface="DejaVu Serif"/>
                        </a:rPr>
                        <a:t>Information search &amp; Collection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306070" algn="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DejaVu Serif"/>
                          <a:ea typeface="DejaVu Serif"/>
                          <a:cs typeface="DejaVu Serif"/>
                        </a:rPr>
                        <a:t>8</a:t>
                      </a:r>
                      <a:endParaRPr lang="en-US" sz="1600" dirty="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41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DejaVu Serif"/>
                          <a:cs typeface="DejaVu Serif"/>
                        </a:rPr>
                        <a:t>Involvement in activity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306070" algn="r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DejaVu Serif"/>
                          <a:ea typeface="DejaVu Serif"/>
                          <a:cs typeface="DejaVu Serif"/>
                        </a:rPr>
                        <a:t>6</a:t>
                      </a:r>
                      <a:endParaRPr lang="en-US" sz="1600" dirty="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0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DejaVu Serif"/>
                          <a:cs typeface="DejaVu Serif"/>
                        </a:rPr>
                        <a:t>Timely</a:t>
                      </a:r>
                      <a:r>
                        <a:rPr lang="en-US" sz="1400" baseline="0" dirty="0">
                          <a:latin typeface="Times New Roman"/>
                          <a:ea typeface="DejaVu Serif"/>
                          <a:cs typeface="DejaVu Serif"/>
                        </a:rPr>
                        <a:t> submission</a:t>
                      </a:r>
                      <a:endParaRPr lang="en-US" sz="1400" dirty="0">
                        <a:latin typeface="Times New Roman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306070" algn="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DejaVu Serif"/>
                          <a:ea typeface="DejaVu Serif"/>
                          <a:cs typeface="DejaVu Serif"/>
                        </a:rPr>
                        <a:t>8</a:t>
                      </a:r>
                      <a:endParaRPr lang="en-US" sz="1600" dirty="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9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DejaVu Serif"/>
                          <a:cs typeface="DejaVu Serif"/>
                        </a:rPr>
                        <a:t>Presentation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6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6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6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6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6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306070" algn="r">
                        <a:lnSpc>
                          <a:spcPts val="116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DejaVu Serif"/>
                          <a:ea typeface="DejaVu Serif"/>
                          <a:cs typeface="DejaVu Serif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34368">
                <a:tc gridSpan="6">
                  <a:txBody>
                    <a:bodyPr/>
                    <a:lstStyle/>
                    <a:p>
                      <a:pPr marL="69850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Georgia"/>
                          <a:ea typeface="DejaVu Serif"/>
                          <a:cs typeface="DejaVu Serif"/>
                        </a:rPr>
                        <a:t>Average / Total Marks: (8+6+8+8)/4</a:t>
                      </a:r>
                      <a:endParaRPr lang="en-US" sz="1600" dirty="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Georgia"/>
                          <a:ea typeface="DejaVu Serif"/>
                          <a:cs typeface="DejaVu Serif"/>
                        </a:rPr>
                        <a:t>7.5</a:t>
                      </a:r>
                      <a:r>
                        <a:rPr lang="en-US" sz="1600" b="1" spc="-190" dirty="0">
                          <a:latin typeface="Georgia"/>
                          <a:ea typeface="DejaVu Serif"/>
                          <a:cs typeface="DejaVu Serif"/>
                        </a:rPr>
                        <a:t> </a:t>
                      </a:r>
                      <a:r>
                        <a:rPr lang="en-US" sz="1600" b="1" dirty="0">
                          <a:latin typeface="Georgia"/>
                          <a:ea typeface="DejaVu Serif"/>
                          <a:cs typeface="DejaVu Serif"/>
                        </a:rPr>
                        <a:t>=</a:t>
                      </a:r>
                      <a:r>
                        <a:rPr lang="en-US" sz="1600" b="1" spc="-190" dirty="0">
                          <a:latin typeface="Georgia"/>
                          <a:ea typeface="DejaVu Serif"/>
                          <a:cs typeface="DejaVu Serif"/>
                        </a:rPr>
                        <a:t> </a:t>
                      </a:r>
                      <a:r>
                        <a:rPr lang="en-US" sz="1600" b="1" dirty="0">
                          <a:latin typeface="Georgia"/>
                          <a:ea typeface="DejaVu Serif"/>
                          <a:cs typeface="DejaVu Serif"/>
                        </a:rPr>
                        <a:t>8</a:t>
                      </a:r>
                      <a:endParaRPr lang="en-US" sz="1600" dirty="0">
                        <a:latin typeface="DejaVu Serif"/>
                        <a:ea typeface="DejaVu Serif"/>
                        <a:cs typeface="DejaVu Serif"/>
                      </a:endParaRPr>
                    </a:p>
                    <a:p>
                      <a:pPr marL="67310">
                        <a:lnSpc>
                          <a:spcPts val="117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Georgia"/>
                          <a:ea typeface="DejaVu Serif"/>
                          <a:cs typeface="DejaVu Serif"/>
                        </a:rPr>
                        <a:t>marks</a:t>
                      </a:r>
                      <a:endParaRPr lang="en-US" sz="1600" dirty="0">
                        <a:latin typeface="DejaVu Serif"/>
                        <a:ea typeface="DejaVu Serif"/>
                        <a:cs typeface="DejaVu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A1FEED4-48AF-4810-DA2C-5A93B7EC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66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CIE REPORT FORMAT</a:t>
            </a:r>
          </a:p>
        </p:txBody>
      </p:sp>
      <p:pic>
        <p:nvPicPr>
          <p:cNvPr id="79874" name="Picture 2" descr="C:\Users\Dell\Desktop\c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74119" y="-32608"/>
            <a:ext cx="6760265" cy="910850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67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REMEDIAL CLASSES FORMAT</a:t>
            </a:r>
          </a:p>
        </p:txBody>
      </p:sp>
      <p:pic>
        <p:nvPicPr>
          <p:cNvPr id="78850" name="Picture 2" descr="C:\Users\Dell\Desktop\REMEDI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71546"/>
            <a:ext cx="4643470" cy="578645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68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COURSE PLAN FORMAT</a:t>
            </a:r>
          </a:p>
        </p:txBody>
      </p:sp>
      <p:pic>
        <p:nvPicPr>
          <p:cNvPr id="70657" name="Picture 1" descr="C:\Users\Dell\Desktop\COURSE P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2428860" y="785794"/>
            <a:ext cx="4857784" cy="571504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69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/>
          <a:lstStyle/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CRITERIA – 1</a:t>
            </a: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VISION, MISSION &amp; PROGRAM EDUCATIONAL OBJECTIVES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3269C28-71B0-A55A-16F1-4607228B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7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CIE QUESTION PAPER FORMAT</a:t>
            </a:r>
          </a:p>
        </p:txBody>
      </p:sp>
      <p:pic>
        <p:nvPicPr>
          <p:cNvPr id="77826" name="Picture 2" descr="C:\Users\Dell\Desktop\question 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28670"/>
            <a:ext cx="5486400" cy="571504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70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SAMPLE RUBRICS FOR PRACTICALS</a:t>
            </a:r>
          </a:p>
        </p:txBody>
      </p:sp>
      <p:pic>
        <p:nvPicPr>
          <p:cNvPr id="82946" name="Picture 2" descr="C:\Users\Dell\Desktop\rubri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928670"/>
            <a:ext cx="4143404" cy="557216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71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DEPT OF MECHANICAL ENGG.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1273"/>
            <a:ext cx="9144000" cy="5600095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l"/>
            <a:r>
              <a:rPr lang="en-IN" sz="2400" dirty="0">
                <a:solidFill>
                  <a:schemeClr val="tx1"/>
                </a:solidFill>
              </a:rPr>
              <a:t>    </a:t>
            </a:r>
            <a:r>
              <a:rPr lang="en-IN" sz="24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BRAND VALUE:</a:t>
            </a:r>
          </a:p>
          <a:p>
            <a:pPr algn="l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More students opt to join the program.</a:t>
            </a:r>
          </a:p>
          <a:p>
            <a:pPr algn="l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Reasons:</a:t>
            </a:r>
          </a:p>
          <a:p>
            <a:pPr algn="l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1. Dedicated teaching faculty &amp; technical supporting staff.</a:t>
            </a:r>
          </a:p>
          <a:p>
            <a:pPr algn="l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2. Good results every year.</a:t>
            </a:r>
          </a:p>
          <a:p>
            <a:pPr algn="l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3. More placements.</a:t>
            </a:r>
          </a:p>
          <a:p>
            <a:pPr algn="l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IN" sz="24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CHALLENGES:</a:t>
            </a:r>
          </a:p>
          <a:p>
            <a:pPr algn="l">
              <a:buFont typeface="Wingdings" pitchFamily="2" charset="2"/>
              <a:buChar char="v"/>
            </a:pPr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Knowledge of maths &amp; science in fresher’s admitted.</a:t>
            </a:r>
          </a:p>
          <a:p>
            <a:pPr algn="l">
              <a:buFont typeface="Wingdings" pitchFamily="2" charset="2"/>
              <a:buChar char="v"/>
            </a:pPr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English communication skills of fresher's.</a:t>
            </a:r>
          </a:p>
          <a:p>
            <a:pPr algn="l">
              <a:buFont typeface="Wingdings" pitchFamily="2" charset="2"/>
              <a:buChar char="v"/>
            </a:pPr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Career guidance programs. </a:t>
            </a:r>
          </a:p>
          <a:p>
            <a:pPr algn="l">
              <a:buFont typeface="Wingdings" pitchFamily="2" charset="2"/>
              <a:buChar char="v"/>
            </a:pPr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Effective participation of students in teaching learning processes.</a:t>
            </a:r>
          </a:p>
          <a:p>
            <a:pPr algn="l">
              <a:buFont typeface="Wingdings" pitchFamily="2" charset="2"/>
              <a:buChar char="v"/>
            </a:pPr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More industries to be invited for placements. </a:t>
            </a:r>
          </a:p>
          <a:p>
            <a:pPr algn="l"/>
            <a:endParaRPr lang="en-IN" sz="1800" dirty="0">
              <a:solidFill>
                <a:schemeClr val="tx1"/>
              </a:solidFill>
            </a:endParaRPr>
          </a:p>
          <a:p>
            <a:pPr algn="l"/>
            <a:endParaRPr lang="en-IN" sz="20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1397443929"/>
              </p:ext>
            </p:extLst>
          </p:nvPr>
        </p:nvGraphicFramePr>
        <p:xfrm>
          <a:off x="6012160" y="1772816"/>
          <a:ext cx="313184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72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C:\Users\Dell\Desktop\group photo 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1963"/>
            <a:ext cx="8915400" cy="5934075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CC4584E-7018-A483-8739-AB2300C7F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73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8000" dirty="0">
                <a:solidFill>
                  <a:srgbClr val="FFFF00"/>
                </a:solidFill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74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14835" y="1579532"/>
            <a:ext cx="4100569" cy="492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0034" y="1632220"/>
            <a:ext cx="40005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034" y="2214554"/>
            <a:ext cx="3929090" cy="385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VISION OF THE DEPARTMENT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488"/>
            <a:ext cx="4040188" cy="346360"/>
          </a:xfrm>
        </p:spPr>
        <p:txBody>
          <a:bodyPr anchor="ctr">
            <a:no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INSTITUTE VISION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Empowering youth by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imparting quality technical education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and strive to prepare students with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excellent  technical skills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60515"/>
            <a:ext cx="4041775" cy="614360"/>
          </a:xfrm>
        </p:spPr>
        <p:txBody>
          <a:bodyPr anchor="ctr">
            <a:normAutofit/>
          </a:bodyPr>
          <a:lstStyle/>
          <a:p>
            <a:pPr algn="ctr"/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DEPARTMENT VISION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835" y="2174875"/>
            <a:ext cx="4071966" cy="395128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Create competent mechanical engineers to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excel their skills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 design, drawing, estimation and production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A5A6694-E134-F320-717F-45165FE52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8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99992" y="1484784"/>
            <a:ext cx="424745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520" y="1484784"/>
            <a:ext cx="40719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14876" y="2214554"/>
            <a:ext cx="4000528" cy="385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3692" cy="1143000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MISSION OF THE DEPARTMENT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INSTITUTE MISSION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975668"/>
            <a:ext cx="4071966" cy="415049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 offer value added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quality technical education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&amp; excellent academic training to our student.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 provide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state of art infrastructure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latest facilities.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 strengthen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industry institute interaction.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681" y="1268760"/>
            <a:ext cx="4041775" cy="6397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DEPARTMENT MISSION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9992" y="1975668"/>
            <a:ext cx="4247455" cy="415049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 impart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quality technical education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related to students by providing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excellent teaching-learning environment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facilities to enhance skills in various fields of mechanical engineering.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 provide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experiences in leadership, team work, communication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oral, written and hands-on activities through workshops, industrial visits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career guidance programs.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 build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ethical values and social responsibilities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the minds of students so as to work towards the growth of the society.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1CF1ED-CFB3-4A3D-36C9-88EB7367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AE1-4D58-46CC-86B7-9B893B89804B}" type="slidenum">
              <a:rPr lang="en-US" sz="2000" smtClean="0">
                <a:solidFill>
                  <a:srgbClr val="C00000"/>
                </a:solidFill>
              </a:rPr>
              <a:pPr/>
              <a:t>9</a:t>
            </a:fld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</TotalTime>
  <Words>4499</Words>
  <Application>Microsoft Office PowerPoint</Application>
  <PresentationFormat>On-screen Show (4:3)</PresentationFormat>
  <Paragraphs>2072</Paragraphs>
  <Slides>74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    TMAES POLYTECHNIC (GOVT AIDED) (Recognized by Govt of Karnataka &amp; Approved by AICTE, New Delhi.) HOSAPETE website: https://tmaespolytechnichpt.com DEPARTMENT OF MECHANICAL ENGG. First time Accreditation, Application No 6947/06/06/2022  </vt:lpstr>
      <vt:lpstr>Slide 2</vt:lpstr>
      <vt:lpstr>PROGRAM IN A NUTSHELL</vt:lpstr>
      <vt:lpstr>DEPARTMENT ACHEIVEMENTS </vt:lpstr>
      <vt:lpstr>FACULTY ACHIEVEMENTS</vt:lpstr>
      <vt:lpstr>STUDENT ACHIEVEMENTS</vt:lpstr>
      <vt:lpstr>CRITERIA – 1 VISION, MISSION &amp; PROGRAM EDUCATIONAL OBJECTIVES</vt:lpstr>
      <vt:lpstr>VISION OF THE DEPARTMENT</vt:lpstr>
      <vt:lpstr> MISSION OF THE DEPARTMENT</vt:lpstr>
      <vt:lpstr> PSO’s &amp; PEO’s OF THE DEPARTMENT</vt:lpstr>
      <vt:lpstr>CRITERIA – 2 PROGRAM CURRICULUM &amp; TEACHING LEARNING PROCESSES</vt:lpstr>
      <vt:lpstr>COMPONENTS OF THE CURRICULUM (2020 CURRICULUM)</vt:lpstr>
      <vt:lpstr>TEACHING LEARNING PROCESSES</vt:lpstr>
      <vt:lpstr>STUDENT PROJECT RECOGNITIONS</vt:lpstr>
      <vt:lpstr>INDUSTRIAL VISITS</vt:lpstr>
      <vt:lpstr>CRITERIA – 3 COURSE OUTCOMES &amp; PROGRAM OUTCOMES</vt:lpstr>
      <vt:lpstr> PROGRAM OUTCOMES </vt:lpstr>
      <vt:lpstr>PROGRAM SPECIFIC OUTCOMES</vt:lpstr>
      <vt:lpstr>CO-PO MAPPING</vt:lpstr>
      <vt:lpstr>Slide 20</vt:lpstr>
      <vt:lpstr>CO ATTAINMENT</vt:lpstr>
      <vt:lpstr>PO ATTAINMENT</vt:lpstr>
      <vt:lpstr>PSO ATTAINMENT</vt:lpstr>
      <vt:lpstr>CRITERIA – 4 STUDENT PERFORMANCE</vt:lpstr>
      <vt:lpstr>DETAILS OF SANCTIONED INTAKE &amp; STUDENTS ADMITTED</vt:lpstr>
      <vt:lpstr>SUCCESS RATE WITHOUT BACKLOGS</vt:lpstr>
      <vt:lpstr>SUCCESS RATE IN STIPULATED PERIOD</vt:lpstr>
      <vt:lpstr>ACADEMIC PERFORMANCE IN FIRST YEAR</vt:lpstr>
      <vt:lpstr>ACADEMIC PERFORMANCE IN SECOND YEAR</vt:lpstr>
      <vt:lpstr>ACADEMIC PERFORMANCE IN FINAL YEAR</vt:lpstr>
      <vt:lpstr>PLACEMENT &amp; HIGHER STUDIES</vt:lpstr>
      <vt:lpstr>PROFESSIONAL SOCIETIES</vt:lpstr>
      <vt:lpstr>CRITERIA – 5 FACULTY INFORMATIONS &amp; CONTRIBUTIONS</vt:lpstr>
      <vt:lpstr>FACULTY LIST 2023-24</vt:lpstr>
      <vt:lpstr>STUDENT FACULTY RATIO</vt:lpstr>
      <vt:lpstr>FACULTY INFORMATION</vt:lpstr>
      <vt:lpstr>FACULTY QUALIFICATION INDEX</vt:lpstr>
      <vt:lpstr>FACULTY RETENTION</vt:lpstr>
      <vt:lpstr>FACULTY CONTRIBUTIONS</vt:lpstr>
      <vt:lpstr>FDP/STTP ATTENDED BY FACULTY </vt:lpstr>
      <vt:lpstr>Slide 41</vt:lpstr>
      <vt:lpstr>CRITERIA – 6 FACILITIES &amp; TECHNICAL SUPPORT</vt:lpstr>
      <vt:lpstr>AVAILABILITY OF CLASS/FACULTY ROOMS</vt:lpstr>
      <vt:lpstr>TECHNICAL  MAN POWER SUPPORT</vt:lpstr>
      <vt:lpstr>AVAILABILITY OF LABS/WORKSHOPS</vt:lpstr>
      <vt:lpstr>AVAILABILITY OF LABS/WORKSHOPS</vt:lpstr>
      <vt:lpstr>CRITERIA – 7 CONTINUOUS IMPROVEMENT</vt:lpstr>
      <vt:lpstr>PO &amp; PSO TARGET SET &amp; ACHIEVED</vt:lpstr>
      <vt:lpstr>SEMINARS CONDUCTED</vt:lpstr>
      <vt:lpstr>SEMINARS CONDUCTED</vt:lpstr>
      <vt:lpstr>IMPROVEMENT IN SUCCESS INDEX</vt:lpstr>
      <vt:lpstr>IMPROVEMENT IN PLACEMENT INDEX</vt:lpstr>
      <vt:lpstr>STUDENT PROJECTS</vt:lpstr>
      <vt:lpstr>NEW FACILITY CREATED IN THE PROGRAM</vt:lpstr>
      <vt:lpstr>PART B OBE PHILOSOPHY OF THE DEPT  OBE- promotes better student- teacher interactions    </vt:lpstr>
      <vt:lpstr>What is OBE</vt:lpstr>
      <vt:lpstr> Why OBE </vt:lpstr>
      <vt:lpstr>Slide 58</vt:lpstr>
      <vt:lpstr>PROCESS FOR DEFINING VISION &amp; MISSION</vt:lpstr>
      <vt:lpstr>PROCESS FOR DEFINING PEO’s</vt:lpstr>
      <vt:lpstr>PROCESS FOR DEFINING PSO’s</vt:lpstr>
      <vt:lpstr>Slide 62</vt:lpstr>
      <vt:lpstr>PO/PSO’s ATTAINMENT</vt:lpstr>
      <vt:lpstr>CO-PO/PSO MAPPING METHOD</vt:lpstr>
      <vt:lpstr>RUBRICS FOR THEORY SUBJECTS</vt:lpstr>
      <vt:lpstr>RUBRICS FOR PRACTICAL SUBJECTS</vt:lpstr>
      <vt:lpstr>CIE REPORT FORMAT</vt:lpstr>
      <vt:lpstr>REMEDIAL CLASSES FORMAT</vt:lpstr>
      <vt:lpstr>COURSE PLAN FORMAT</vt:lpstr>
      <vt:lpstr>CIE QUESTION PAPER FORMAT</vt:lpstr>
      <vt:lpstr>SAMPLE RUBRICS FOR PRACTICALS</vt:lpstr>
      <vt:lpstr>DEPT OF MECHANICAL ENGG.</vt:lpstr>
      <vt:lpstr>Slide 73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MECH ENGG TMAES POLYTECHNIC, HOSAPETE</dc:title>
  <dc:creator>Dell</dc:creator>
  <cp:lastModifiedBy>pc16</cp:lastModifiedBy>
  <cp:revision>357</cp:revision>
  <dcterms:created xsi:type="dcterms:W3CDTF">2024-01-27T17:22:39Z</dcterms:created>
  <dcterms:modified xsi:type="dcterms:W3CDTF">2024-02-14T06:23:53Z</dcterms:modified>
</cp:coreProperties>
</file>